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352" r:id="rId3"/>
    <p:sldId id="353" r:id="rId4"/>
    <p:sldId id="343" r:id="rId5"/>
    <p:sldId id="344" r:id="rId6"/>
    <p:sldId id="354" r:id="rId7"/>
    <p:sldId id="345" r:id="rId8"/>
    <p:sldId id="346" r:id="rId9"/>
    <p:sldId id="355" r:id="rId10"/>
    <p:sldId id="356" r:id="rId11"/>
    <p:sldId id="357" r:id="rId12"/>
    <p:sldId id="358" r:id="rId13"/>
    <p:sldId id="377" r:id="rId14"/>
    <p:sldId id="332" r:id="rId15"/>
    <p:sldId id="333" r:id="rId16"/>
    <p:sldId id="334" r:id="rId17"/>
    <p:sldId id="335" r:id="rId18"/>
    <p:sldId id="338" r:id="rId19"/>
    <p:sldId id="379" r:id="rId20"/>
    <p:sldId id="339" r:id="rId21"/>
    <p:sldId id="378" r:id="rId22"/>
    <p:sldId id="371" r:id="rId23"/>
    <p:sldId id="372" r:id="rId24"/>
    <p:sldId id="373" r:id="rId25"/>
    <p:sldId id="374" r:id="rId26"/>
    <p:sldId id="375" r:id="rId27"/>
    <p:sldId id="359" r:id="rId28"/>
    <p:sldId id="347" r:id="rId29"/>
    <p:sldId id="341" r:id="rId30"/>
    <p:sldId id="349" r:id="rId31"/>
    <p:sldId id="350" r:id="rId32"/>
    <p:sldId id="351" r:id="rId33"/>
    <p:sldId id="37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0610" autoAdjust="0"/>
  </p:normalViewPr>
  <p:slideViewPr>
    <p:cSldViewPr snapToGrid="0">
      <p:cViewPr varScale="1">
        <p:scale>
          <a:sx n="48" d="100"/>
          <a:sy n="48" d="100"/>
        </p:scale>
        <p:origin x="67" y="26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C2F26-2DDE-41DC-833F-C9FA76D0ADEE}" type="datetimeFigureOut">
              <a:rPr lang="en-US" smtClean="0"/>
              <a:t>7/31/2024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7E8826-C454-42BF-B7E3-039B4E1BD0DE}" type="slidenum">
              <a:rPr lang="en-US" smtClean="0"/>
              <a:t>‹#›</a:t>
            </a:fld>
            <a:endParaRPr lang="en-US"/>
          </a:p>
        </p:txBody>
      </p:sp>
    </p:spTree>
    <p:extLst>
      <p:ext uri="{BB962C8B-B14F-4D97-AF65-F5344CB8AC3E}">
        <p14:creationId xmlns:p14="http://schemas.microsoft.com/office/powerpoint/2010/main" val="1022756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NAD 2023 Standards</a:t>
            </a:r>
          </a:p>
          <a:p>
            <a:pPr marL="171450" indent="-171450">
              <a:buFont typeface="Arial" panose="020B0604020202020204" pitchFamily="34" charset="0"/>
              <a:buChar char="•"/>
            </a:pPr>
            <a:r>
              <a:rPr lang="en-US" dirty="0"/>
              <a:t>Gravity G1</a:t>
            </a:r>
          </a:p>
          <a:p>
            <a:pPr marL="171450" indent="-171450">
              <a:buFont typeface="Arial" panose="020B0604020202020204" pitchFamily="34" charset="0"/>
              <a:buChar char="•"/>
            </a:pPr>
            <a:r>
              <a:rPr lang="en-US" dirty="0"/>
              <a:t>Gravity G2</a:t>
            </a:r>
          </a:p>
        </p:txBody>
      </p:sp>
      <p:sp>
        <p:nvSpPr>
          <p:cNvPr id="4" name="Slide Number Placeholder 3"/>
          <p:cNvSpPr>
            <a:spLocks noGrp="1"/>
          </p:cNvSpPr>
          <p:nvPr>
            <p:ph type="sldNum" sz="quarter" idx="5"/>
          </p:nvPr>
        </p:nvSpPr>
        <p:spPr/>
        <p:txBody>
          <a:bodyPr/>
          <a:lstStyle/>
          <a:p>
            <a:fld id="{A67E8826-C454-42BF-B7E3-039B4E1BD0DE}" type="slidenum">
              <a:rPr lang="en-US" smtClean="0"/>
              <a:t>1</a:t>
            </a:fld>
            <a:endParaRPr lang="en-US"/>
          </a:p>
        </p:txBody>
      </p:sp>
    </p:spTree>
    <p:extLst>
      <p:ext uri="{BB962C8B-B14F-4D97-AF65-F5344CB8AC3E}">
        <p14:creationId xmlns:p14="http://schemas.microsoft.com/office/powerpoint/2010/main" val="3749802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𝑎</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𝑏</m:t>
                              </m:r>
                            </m:sub>
                          </m:sSub>
                        </m:num>
                        <m:den>
                          <m:r>
                            <a:rPr lang="en-US" b="0" i="1" smtClean="0">
                              <a:latin typeface="Cambria Math" panose="02040503050406030204" pitchFamily="18" charset="0"/>
                            </a:rPr>
                            <m:t>2</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3.58×</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8</m:t>
                              </m:r>
                            </m:sup>
                          </m:sSup>
                          <m:r>
                            <a:rPr lang="en-US" b="0" i="1" smtClean="0">
                              <a:latin typeface="Cambria Math" panose="02040503050406030204" pitchFamily="18" charset="0"/>
                            </a:rPr>
                            <m:t> </m:t>
                          </m:r>
                          <m:r>
                            <a:rPr lang="en-US" b="0" i="1" smtClean="0">
                              <a:latin typeface="Cambria Math" panose="02040503050406030204" pitchFamily="18" charset="0"/>
                            </a:rPr>
                            <m:t>𝑚</m:t>
                          </m:r>
                          <m:r>
                            <a:rPr lang="en-US" b="0" i="1" smtClean="0">
                              <a:latin typeface="Cambria Math" panose="02040503050406030204" pitchFamily="18" charset="0"/>
                            </a:rPr>
                            <m:t>+3.99×</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8</m:t>
                              </m:r>
                            </m:sup>
                          </m:sSup>
                          <m:r>
                            <a:rPr lang="en-US" b="0" i="1" smtClean="0">
                              <a:latin typeface="Cambria Math" panose="02040503050406030204" pitchFamily="18" charset="0"/>
                            </a:rPr>
                            <m:t> </m:t>
                          </m:r>
                          <m:r>
                            <a:rPr lang="en-US" b="0" i="1" smtClean="0">
                              <a:latin typeface="Cambria Math" panose="02040503050406030204" pitchFamily="18" charset="0"/>
                            </a:rPr>
                            <m:t>𝑚</m:t>
                          </m:r>
                        </m:num>
                        <m:den>
                          <m:r>
                            <a:rPr lang="en-US" b="0" i="1" smtClean="0">
                              <a:latin typeface="Cambria Math" panose="02040503050406030204" pitchFamily="18" charset="0"/>
                            </a:rPr>
                            <m:t>2</m:t>
                          </m:r>
                        </m:den>
                      </m:f>
                      <m:r>
                        <a:rPr lang="en-US" b="0" i="1" smtClean="0">
                          <a:latin typeface="Cambria Math" panose="02040503050406030204" pitchFamily="18" charset="0"/>
                        </a:rPr>
                        <m:t>=3.785×</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8</m:t>
                          </m:r>
                        </m:sup>
                      </m:sSup>
                      <m:r>
                        <a:rPr lang="en-US" b="0" i="1" smtClean="0">
                          <a:latin typeface="Cambria Math" panose="02040503050406030204" pitchFamily="18" charset="0"/>
                        </a:rPr>
                        <m:t> </m:t>
                      </m:r>
                      <m:r>
                        <a:rPr lang="en-US" b="0" i="1" smtClean="0">
                          <a:latin typeface="Cambria Math" panose="02040503050406030204" pitchFamily="18" charset="0"/>
                        </a:rPr>
                        <m:t>𝑚</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𝑏</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𝑎</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𝑏</m:t>
                              </m:r>
                            </m:sub>
                          </m:sSub>
                        </m:e>
                      </m:rad>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d>
                            <m:dPr>
                              <m:ctrlPr>
                                <a:rPr lang="en-US" b="0" i="1" smtClean="0">
                                  <a:latin typeface="Cambria Math" panose="02040503050406030204" pitchFamily="18" charset="0"/>
                                </a:rPr>
                              </m:ctrlPr>
                            </m:dPr>
                            <m:e>
                              <m:r>
                                <a:rPr lang="en-US" b="0" i="1" smtClean="0">
                                  <a:latin typeface="Cambria Math" panose="02040503050406030204" pitchFamily="18" charset="0"/>
                                </a:rPr>
                                <m:t>3.58×</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8</m:t>
                                  </m:r>
                                </m:sup>
                              </m:sSup>
                              <m:r>
                                <a:rPr lang="en-US" b="0" i="1" smtClean="0">
                                  <a:latin typeface="Cambria Math" panose="02040503050406030204" pitchFamily="18" charset="0"/>
                                </a:rPr>
                                <m:t> </m:t>
                              </m:r>
                              <m:r>
                                <a:rPr lang="en-US" b="0" i="1" smtClean="0">
                                  <a:latin typeface="Cambria Math" panose="02040503050406030204" pitchFamily="18" charset="0"/>
                                </a:rPr>
                                <m:t>𝑚</m:t>
                              </m:r>
                            </m:e>
                          </m:d>
                          <m:d>
                            <m:dPr>
                              <m:ctrlPr>
                                <a:rPr lang="en-US" b="0" i="1" smtClean="0">
                                  <a:latin typeface="Cambria Math" panose="02040503050406030204" pitchFamily="18" charset="0"/>
                                </a:rPr>
                              </m:ctrlPr>
                            </m:dPr>
                            <m:e>
                              <m:r>
                                <a:rPr lang="en-US" b="0" i="1" smtClean="0">
                                  <a:latin typeface="Cambria Math" panose="02040503050406030204" pitchFamily="18" charset="0"/>
                                </a:rPr>
                                <m:t>3.99×</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8</m:t>
                                  </m:r>
                                </m:sup>
                              </m:sSup>
                              <m:r>
                                <a:rPr lang="en-US" b="0" i="1" smtClean="0">
                                  <a:latin typeface="Cambria Math" panose="02040503050406030204" pitchFamily="18" charset="0"/>
                                </a:rPr>
                                <m:t> </m:t>
                              </m:r>
                              <m:r>
                                <a:rPr lang="en-US" b="0" i="1" smtClean="0">
                                  <a:latin typeface="Cambria Math" panose="02040503050406030204" pitchFamily="18" charset="0"/>
                                </a:rPr>
                                <m:t>𝑚</m:t>
                              </m:r>
                            </m:e>
                          </m:d>
                        </m:e>
                      </m:rad>
                      <m:r>
                        <a:rPr lang="en-US" b="0" i="1" smtClean="0">
                          <a:latin typeface="Cambria Math" panose="02040503050406030204" pitchFamily="18" charset="0"/>
                        </a:rPr>
                        <m:t>=3.779×</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8</m:t>
                          </m:r>
                        </m:sup>
                      </m:sSup>
                      <m:r>
                        <a:rPr lang="en-US" b="0" i="1" smtClean="0">
                          <a:latin typeface="Cambria Math" panose="02040503050406030204" pitchFamily="18" charset="0"/>
                        </a:rPr>
                        <m:t> </m:t>
                      </m:r>
                      <m:r>
                        <a:rPr lang="en-US" b="0" i="1" smtClean="0">
                          <a:latin typeface="Cambria Math" panose="02040503050406030204" pitchFamily="18" charset="0"/>
                        </a:rPr>
                        <m:t>𝑚</m:t>
                      </m:r>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𝑎</m:t>
                          </m:r>
                        </m:sub>
                      </m:sSub>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𝑐</m:t>
                      </m:r>
                    </m:oMath>
                  </m:oMathPara>
                </a14:m>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3.99×</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8</m:t>
                          </m:r>
                        </m:sup>
                      </m:sSup>
                      <m:r>
                        <a:rPr lang="en-US" b="0" i="1" smtClean="0">
                          <a:latin typeface="Cambria Math" panose="02040503050406030204" pitchFamily="18" charset="0"/>
                        </a:rPr>
                        <m:t> </m:t>
                      </m:r>
                      <m:r>
                        <a:rPr lang="en-US" b="0" i="1" smtClean="0">
                          <a:latin typeface="Cambria Math" panose="02040503050406030204" pitchFamily="18" charset="0"/>
                        </a:rPr>
                        <m:t>𝑚</m:t>
                      </m:r>
                      <m:r>
                        <a:rPr lang="en-US" b="0" i="1" smtClean="0">
                          <a:latin typeface="Cambria Math" panose="02040503050406030204" pitchFamily="18" charset="0"/>
                        </a:rPr>
                        <m:t>=3.785×</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8</m:t>
                          </m:r>
                        </m:sup>
                      </m:sSup>
                      <m:r>
                        <a:rPr lang="en-US" b="0" i="1" smtClean="0">
                          <a:latin typeface="Cambria Math" panose="02040503050406030204" pitchFamily="18" charset="0"/>
                        </a:rPr>
                        <m:t> </m:t>
                      </m:r>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𝑐</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𝑐</m:t>
                      </m:r>
                      <m:r>
                        <a:rPr lang="en-US" b="0" i="1" smtClean="0">
                          <a:latin typeface="Cambria Math" panose="02040503050406030204" pitchFamily="18" charset="0"/>
                        </a:rPr>
                        <m:t>=0.205×</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8</m:t>
                          </m:r>
                        </m:sup>
                      </m:sSup>
                      <m:r>
                        <a:rPr lang="en-US" b="0" i="1" smtClean="0">
                          <a:latin typeface="Cambria Math" panose="02040503050406030204" pitchFamily="18" charset="0"/>
                        </a:rPr>
                        <m:t> </m:t>
                      </m:r>
                      <m:r>
                        <a:rPr lang="en-US" b="0" i="1" smtClean="0">
                          <a:latin typeface="Cambria Math" panose="02040503050406030204" pitchFamily="18" charset="0"/>
                        </a:rPr>
                        <m:t>𝑚</m:t>
                      </m:r>
                      <m:r>
                        <a:rPr lang="en-US" b="0" i="1" smtClean="0">
                          <a:latin typeface="Cambria Math" panose="02040503050406030204" pitchFamily="18" charset="0"/>
                        </a:rPr>
                        <m:t>=2.05×</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7</m:t>
                          </m:r>
                        </m:sup>
                      </m:sSup>
                      <m:r>
                        <a:rPr lang="en-US" b="0" i="1" smtClean="0">
                          <a:latin typeface="Cambria Math" panose="02040503050406030204" pitchFamily="18" charset="0"/>
                        </a:rPr>
                        <m:t> </m:t>
                      </m:r>
                      <m:r>
                        <a:rPr lang="en-US" b="0" i="1" smtClean="0">
                          <a:latin typeface="Cambria Math" panose="02040503050406030204" pitchFamily="18" charset="0"/>
                        </a:rPr>
                        <m:t>𝑚</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𝑒</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𝑐</m:t>
                          </m:r>
                        </m:num>
                        <m:den>
                          <m:r>
                            <a:rPr lang="en-US" b="0" i="1" smtClean="0">
                              <a:latin typeface="Cambria Math" panose="02040503050406030204" pitchFamily="18" charset="0"/>
                            </a:rPr>
                            <m:t>𝑎</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2.05×</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7</m:t>
                              </m:r>
                            </m:sup>
                          </m:sSup>
                          <m:r>
                            <a:rPr lang="en-US" b="0" i="1" smtClean="0">
                              <a:latin typeface="Cambria Math" panose="02040503050406030204" pitchFamily="18" charset="0"/>
                            </a:rPr>
                            <m:t> </m:t>
                          </m:r>
                          <m:r>
                            <a:rPr lang="en-US" b="0" i="1" smtClean="0">
                              <a:latin typeface="Cambria Math" panose="02040503050406030204" pitchFamily="18" charset="0"/>
                            </a:rPr>
                            <m:t>𝑚</m:t>
                          </m:r>
                        </m:num>
                        <m:den>
                          <m:r>
                            <a:rPr lang="en-US" b="0" i="1" smtClean="0">
                              <a:latin typeface="Cambria Math" panose="02040503050406030204" pitchFamily="18" charset="0"/>
                            </a:rPr>
                            <m:t>3.785×</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8</m:t>
                              </m:r>
                            </m:sup>
                          </m:sSup>
                          <m:r>
                            <a:rPr lang="en-US" b="0" i="1" smtClean="0">
                              <a:latin typeface="Cambria Math" panose="02040503050406030204" pitchFamily="18" charset="0"/>
                            </a:rPr>
                            <m:t> </m:t>
                          </m:r>
                          <m:r>
                            <a:rPr lang="en-US" b="0" i="1" smtClean="0">
                              <a:latin typeface="Cambria Math" panose="02040503050406030204" pitchFamily="18" charset="0"/>
                            </a:rPr>
                            <m:t>𝑚</m:t>
                          </m:r>
                        </m:den>
                      </m:f>
                      <m:r>
                        <a:rPr lang="en-US" b="0" i="1" smtClean="0">
                          <a:latin typeface="Cambria Math" panose="02040503050406030204" pitchFamily="18" charset="0"/>
                        </a:rPr>
                        <m:t>=0.054</m:t>
                      </m:r>
                    </m:oMath>
                  </m:oMathPara>
                </a14:m>
                <a:endParaRPr lang="en-US" dirty="0"/>
              </a:p>
            </p:txBody>
          </p:sp>
        </mc:Choice>
        <mc:Fallback xmlns="">
          <p:sp>
            <p:nvSpPr>
              <p:cNvPr id="3" name="Notes Placeholder 2"/>
              <p:cNvSpPr>
                <a:spLocks noGrp="1"/>
              </p:cNvSpPr>
              <p:nvPr>
                <p:ph type="body" idx="1"/>
              </p:nvPr>
            </p:nvSpPr>
            <p:spPr/>
            <p:txBody>
              <a:bodyPr/>
              <a:lstStyle/>
              <a:p>
                <a:r>
                  <a:rPr lang="en-US" b="0" i="0">
                    <a:latin typeface="Cambria Math" panose="02040503050406030204" pitchFamily="18" charset="0"/>
                  </a:rPr>
                  <a:t>𝑎=(𝑟_𝑎+𝑟_𝑏)/2=(3.58×〖10〗^8  𝑚+3.99×〖10〗^8  𝑚)/2=3.785×〖10〗^8  𝑚</a:t>
                </a:r>
                <a:endParaRPr lang="en-US" b="0" dirty="0"/>
              </a:p>
              <a:p>
                <a:r>
                  <a:rPr lang="en-US" b="0" i="0">
                    <a:latin typeface="Cambria Math" panose="02040503050406030204" pitchFamily="18" charset="0"/>
                  </a:rPr>
                  <a:t>𝑏=√(𝑟_𝑎 𝑟_𝑏 )=√((3.58×〖10〗^8  𝑚)(3.99×〖10〗^8  𝑚) )=3.779×〖10〗^8  𝑚</a:t>
                </a:r>
                <a:endParaRPr lang="en-US" b="0" dirty="0"/>
              </a:p>
              <a:p>
                <a:r>
                  <a:rPr lang="en-US" b="0" i="0">
                    <a:latin typeface="Cambria Math" panose="02040503050406030204" pitchFamily="18" charset="0"/>
                  </a:rPr>
                  <a:t>𝑟_𝑎=𝑎+𝑐</a:t>
                </a:r>
                <a:endParaRPr lang="en-US" dirty="0"/>
              </a:p>
              <a:p>
                <a:r>
                  <a:rPr lang="en-US" b="0" i="0">
                    <a:latin typeface="Cambria Math" panose="02040503050406030204" pitchFamily="18" charset="0"/>
                  </a:rPr>
                  <a:t>3.99×〖10〗^8  𝑚=3.785×〖10〗^8  𝑚+𝑐</a:t>
                </a:r>
                <a:endParaRPr lang="en-US" b="0" dirty="0"/>
              </a:p>
              <a:p>
                <a:r>
                  <a:rPr lang="en-US" b="0" i="0">
                    <a:latin typeface="Cambria Math" panose="02040503050406030204" pitchFamily="18" charset="0"/>
                  </a:rPr>
                  <a:t>𝑐=0.205×〖10〗^8  𝑚=2.05×〖10〗^7  𝑚</a:t>
                </a:r>
                <a:endParaRPr lang="en-US" b="0" dirty="0"/>
              </a:p>
              <a:p>
                <a:r>
                  <a:rPr lang="en-US" b="0" i="0">
                    <a:latin typeface="Cambria Math" panose="02040503050406030204" pitchFamily="18" charset="0"/>
                  </a:rPr>
                  <a:t>𝑒=𝑐/𝑎=(2.05×〖10〗^7  𝑚)/(3.785×〖10〗^8  𝑚)=0.054</a:t>
                </a:r>
                <a:endParaRPr lang="en-US" dirty="0"/>
              </a:p>
            </p:txBody>
          </p:sp>
        </mc:Fallback>
      </mc:AlternateContent>
      <p:sp>
        <p:nvSpPr>
          <p:cNvPr id="4" name="Slide Number Placeholder 3"/>
          <p:cNvSpPr>
            <a:spLocks noGrp="1"/>
          </p:cNvSpPr>
          <p:nvPr>
            <p:ph type="sldNum" sz="quarter" idx="5"/>
          </p:nvPr>
        </p:nvSpPr>
        <p:spPr/>
        <p:txBody>
          <a:bodyPr/>
          <a:lstStyle/>
          <a:p>
            <a:fld id="{A67E8826-C454-42BF-B7E3-039B4E1BD0DE}" type="slidenum">
              <a:rPr lang="en-US" smtClean="0"/>
              <a:t>10</a:t>
            </a:fld>
            <a:endParaRPr lang="en-US"/>
          </a:p>
        </p:txBody>
      </p:sp>
    </p:spTree>
    <p:extLst>
      <p:ext uri="{BB962C8B-B14F-4D97-AF65-F5344CB8AC3E}">
        <p14:creationId xmlns:p14="http://schemas.microsoft.com/office/powerpoint/2010/main" val="1344797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𝐴𝑟𝑒𝑎</m:t>
                          </m:r>
                        </m:num>
                        <m:den>
                          <m:r>
                            <a:rPr lang="en-US" b="0" i="1" smtClean="0">
                              <a:latin typeface="Cambria Math" panose="02040503050406030204" pitchFamily="18" charset="0"/>
                            </a:rPr>
                            <m:t>𝑡𝑖𝑚𝑒</m:t>
                          </m:r>
                        </m:den>
                      </m:f>
                    </m:oMath>
                  </m:oMathPara>
                </a14:m>
                <a:endParaRPr lang="en-US" b="0" dirty="0"/>
              </a:p>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𝜋</m:t>
                          </m:r>
                          <m:r>
                            <a:rPr lang="en-US" b="0" i="1" smtClean="0">
                              <a:latin typeface="Cambria Math" panose="02040503050406030204" pitchFamily="18" charset="0"/>
                            </a:rPr>
                            <m:t>𝑎𝑏</m:t>
                          </m:r>
                        </m:num>
                        <m:den>
                          <m:r>
                            <a:rPr lang="en-US" b="0" i="1" smtClean="0">
                              <a:latin typeface="Cambria Math" panose="02040503050406030204" pitchFamily="18" charset="0"/>
                            </a:rPr>
                            <m:t>𝑡</m:t>
                          </m:r>
                        </m:den>
                      </m:f>
                    </m:oMath>
                  </m:oMathPara>
                </a14:m>
                <a:endParaRPr lang="en-US" b="0" dirty="0"/>
              </a:p>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𝜋</m:t>
                          </m:r>
                          <m:d>
                            <m:dPr>
                              <m:ctrlPr>
                                <a:rPr lang="en-US" b="0" i="1" smtClean="0">
                                  <a:latin typeface="Cambria Math" panose="02040503050406030204" pitchFamily="18" charset="0"/>
                                </a:rPr>
                              </m:ctrlPr>
                            </m:dPr>
                            <m:e>
                              <m:r>
                                <a:rPr lang="en-US" b="0" i="1" smtClean="0">
                                  <a:latin typeface="Cambria Math" panose="02040503050406030204" pitchFamily="18" charset="0"/>
                                </a:rPr>
                                <m:t>3.785×</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8</m:t>
                                  </m:r>
                                </m:sup>
                              </m:sSup>
                              <m:r>
                                <a:rPr lang="en-US" b="0" i="1" smtClean="0">
                                  <a:latin typeface="Cambria Math" panose="02040503050406030204" pitchFamily="18" charset="0"/>
                                </a:rPr>
                                <m:t> </m:t>
                              </m:r>
                              <m:r>
                                <a:rPr lang="en-US" b="0" i="1" smtClean="0">
                                  <a:latin typeface="Cambria Math" panose="02040503050406030204" pitchFamily="18" charset="0"/>
                                </a:rPr>
                                <m:t>𝑚</m:t>
                              </m:r>
                            </m:e>
                          </m:d>
                          <m:d>
                            <m:dPr>
                              <m:ctrlPr>
                                <a:rPr lang="en-US" b="0" i="1" smtClean="0">
                                  <a:latin typeface="Cambria Math" panose="02040503050406030204" pitchFamily="18" charset="0"/>
                                </a:rPr>
                              </m:ctrlPr>
                            </m:dPr>
                            <m:e>
                              <m:r>
                                <a:rPr lang="en-US" b="0" i="1" smtClean="0">
                                  <a:latin typeface="Cambria Math" panose="02040503050406030204" pitchFamily="18" charset="0"/>
                                </a:rPr>
                                <m:t>3.779×</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8</m:t>
                                  </m:r>
                                </m:sup>
                              </m:sSup>
                              <m:r>
                                <a:rPr lang="en-US" b="0" i="1" smtClean="0">
                                  <a:latin typeface="Cambria Math" panose="02040503050406030204" pitchFamily="18" charset="0"/>
                                </a:rPr>
                                <m:t> </m:t>
                              </m:r>
                              <m:r>
                                <a:rPr lang="en-US" b="0" i="1" smtClean="0">
                                  <a:latin typeface="Cambria Math" panose="02040503050406030204" pitchFamily="18" charset="0"/>
                                </a:rPr>
                                <m:t>𝑚</m:t>
                              </m:r>
                            </m:e>
                          </m:d>
                        </m:num>
                        <m:den>
                          <m:r>
                            <a:rPr lang="en-US" b="0" i="1" smtClean="0">
                              <a:latin typeface="Cambria Math" panose="02040503050406030204" pitchFamily="18" charset="0"/>
                            </a:rPr>
                            <m:t>27.3 </m:t>
                          </m:r>
                          <m:r>
                            <a:rPr lang="en-US" b="0" i="1" smtClean="0">
                              <a:latin typeface="Cambria Math" panose="02040503050406030204" pitchFamily="18" charset="0"/>
                            </a:rPr>
                            <m:t>𝑑</m:t>
                          </m:r>
                        </m:den>
                      </m:f>
                      <m:r>
                        <a:rPr lang="en-US" b="0" i="1" smtClean="0">
                          <a:latin typeface="Cambria Math" panose="02040503050406030204" pitchFamily="18" charset="0"/>
                        </a:rPr>
                        <m:t>=1.65×</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16</m:t>
                          </m:r>
                        </m:sup>
                      </m:sSup>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num>
                        <m:den>
                          <m:r>
                            <a:rPr lang="en-US" b="0" i="1" smtClean="0">
                              <a:latin typeface="Cambria Math" panose="02040503050406030204" pitchFamily="18" charset="0"/>
                            </a:rPr>
                            <m:t>𝑑</m:t>
                          </m:r>
                        </m:den>
                      </m:f>
                    </m:oMath>
                  </m:oMathPara>
                </a14:m>
                <a:endParaRPr lang="en-US" dirty="0"/>
              </a:p>
            </p:txBody>
          </p:sp>
        </mc:Choice>
        <mc:Fallback xmlns="">
          <p:sp>
            <p:nvSpPr>
              <p:cNvPr id="3" name="Notes Placeholder 2"/>
              <p:cNvSpPr>
                <a:spLocks noGrp="1"/>
              </p:cNvSpPr>
              <p:nvPr>
                <p:ph type="body" idx="1"/>
              </p:nvPr>
            </p:nvSpPr>
            <p:spPr/>
            <p:txBody>
              <a:bodyPr/>
              <a:lstStyle/>
              <a:p>
                <a:r>
                  <a:rPr lang="en-US" b="0" i="0">
                    <a:latin typeface="Cambria Math" panose="02040503050406030204" pitchFamily="18" charset="0"/>
                  </a:rPr>
                  <a:t>𝐴𝑟𝑒𝑎/𝑡𝑖𝑚𝑒</a:t>
                </a:r>
                <a:endParaRPr lang="en-US" b="0" dirty="0"/>
              </a:p>
              <a:p>
                <a:r>
                  <a:rPr lang="en-US" b="0" i="0">
                    <a:latin typeface="Cambria Math" panose="02040503050406030204" pitchFamily="18" charset="0"/>
                  </a:rPr>
                  <a:t>𝜋𝑎𝑏/𝑡</a:t>
                </a:r>
                <a:endParaRPr lang="en-US" b="0" dirty="0"/>
              </a:p>
              <a:p>
                <a:r>
                  <a:rPr lang="en-US" b="0" i="0">
                    <a:latin typeface="Cambria Math" panose="02040503050406030204" pitchFamily="18" charset="0"/>
                  </a:rPr>
                  <a:t>𝜋(3.785×〖10〗^8  𝑚)(3.779×〖10〗^8  𝑚)/(27.3 𝑑)=1.65×〖10〗^16  𝑚^2/𝑑</a:t>
                </a:r>
                <a:endParaRPr lang="en-US" dirty="0"/>
              </a:p>
            </p:txBody>
          </p:sp>
        </mc:Fallback>
      </mc:AlternateContent>
      <p:sp>
        <p:nvSpPr>
          <p:cNvPr id="4" name="Slide Number Placeholder 3"/>
          <p:cNvSpPr>
            <a:spLocks noGrp="1"/>
          </p:cNvSpPr>
          <p:nvPr>
            <p:ph type="sldNum" sz="quarter" idx="5"/>
          </p:nvPr>
        </p:nvSpPr>
        <p:spPr/>
        <p:txBody>
          <a:bodyPr/>
          <a:lstStyle/>
          <a:p>
            <a:fld id="{A67E8826-C454-42BF-B7E3-039B4E1BD0DE}" type="slidenum">
              <a:rPr lang="en-US" smtClean="0"/>
              <a:t>11</a:t>
            </a:fld>
            <a:endParaRPr lang="en-US"/>
          </a:p>
        </p:txBody>
      </p:sp>
    </p:spTree>
    <p:extLst>
      <p:ext uri="{BB962C8B-B14F-4D97-AF65-F5344CB8AC3E}">
        <p14:creationId xmlns:p14="http://schemas.microsoft.com/office/powerpoint/2010/main" val="4215795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𝐼𝑆𝑆</m:t>
                          </m:r>
                        </m:sub>
                      </m:sSub>
                      <m:r>
                        <a:rPr lang="en-US" b="0" i="1" smtClean="0">
                          <a:latin typeface="Cambria Math" panose="02040503050406030204" pitchFamily="18" charset="0"/>
                        </a:rPr>
                        <m:t>=417.5 </m:t>
                      </m:r>
                      <m:r>
                        <a:rPr lang="en-US" b="0" i="1" smtClean="0">
                          <a:latin typeface="Cambria Math" panose="02040503050406030204" pitchFamily="18" charset="0"/>
                        </a:rPr>
                        <m:t>𝑘𝑚</m:t>
                      </m:r>
                      <m:r>
                        <a:rPr lang="en-US" b="0" i="1" smtClean="0">
                          <a:latin typeface="Cambria Math" panose="02040503050406030204" pitchFamily="18" charset="0"/>
                        </a:rPr>
                        <m:t>+6380 </m:t>
                      </m:r>
                      <m:r>
                        <a:rPr lang="en-US" b="0" i="1" smtClean="0">
                          <a:latin typeface="Cambria Math" panose="02040503050406030204" pitchFamily="18" charset="0"/>
                        </a:rPr>
                        <m:t>𝑘𝑚</m:t>
                      </m:r>
                      <m:r>
                        <a:rPr lang="en-US" b="0" i="1" smtClean="0">
                          <a:latin typeface="Cambria Math" panose="02040503050406030204" pitchFamily="18" charset="0"/>
                        </a:rPr>
                        <m:t>=6797.5 </m:t>
                      </m:r>
                      <m:r>
                        <a:rPr lang="en-US" b="0" i="1" smtClean="0">
                          <a:latin typeface="Cambria Math" panose="02040503050406030204" pitchFamily="18" charset="0"/>
                        </a:rPr>
                        <m:t>𝑘𝑚</m:t>
                      </m:r>
                    </m:oMath>
                  </m:oMathPara>
                </a14:m>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𝑇</m:t>
                              </m:r>
                            </m:e>
                            <m:sub>
                              <m:r>
                                <a:rPr lang="en-US" b="0" i="1" smtClean="0">
                                  <a:latin typeface="Cambria Math" panose="02040503050406030204" pitchFamily="18" charset="0"/>
                                </a:rPr>
                                <m:t>1</m:t>
                              </m:r>
                            </m:sub>
                            <m:sup>
                              <m:r>
                                <a:rPr lang="en-US" b="0" i="1" smtClean="0">
                                  <a:latin typeface="Cambria Math" panose="02040503050406030204" pitchFamily="18" charset="0"/>
                                </a:rPr>
                                <m:t>2</m:t>
                              </m:r>
                            </m:sup>
                          </m:sSubSup>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𝑇</m:t>
                              </m:r>
                            </m:e>
                            <m:sub>
                              <m:r>
                                <a:rPr lang="en-US" b="0" i="1" smtClean="0">
                                  <a:latin typeface="Cambria Math" panose="02040503050406030204" pitchFamily="18" charset="0"/>
                                </a:rPr>
                                <m:t>2</m:t>
                              </m:r>
                            </m:sub>
                            <m:sup>
                              <m:r>
                                <a:rPr lang="en-US" b="0" i="1" smtClean="0">
                                  <a:latin typeface="Cambria Math" panose="02040503050406030204" pitchFamily="18" charset="0"/>
                                </a:rPr>
                                <m:t>2</m:t>
                              </m:r>
                            </m:sup>
                          </m:sSubSup>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𝑟</m:t>
                              </m:r>
                            </m:e>
                            <m:sub>
                              <m:r>
                                <a:rPr lang="en-US" b="0" i="1" smtClean="0">
                                  <a:latin typeface="Cambria Math" panose="02040503050406030204" pitchFamily="18" charset="0"/>
                                </a:rPr>
                                <m:t>1</m:t>
                              </m:r>
                            </m:sub>
                            <m:sup>
                              <m:r>
                                <a:rPr lang="en-US" b="0" i="1" smtClean="0">
                                  <a:latin typeface="Cambria Math" panose="02040503050406030204" pitchFamily="18" charset="0"/>
                                </a:rPr>
                                <m:t>3</m:t>
                              </m:r>
                            </m:sup>
                          </m:sSubSup>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𝑟</m:t>
                              </m:r>
                            </m:e>
                            <m:sub>
                              <m:r>
                                <a:rPr lang="en-US" b="0" i="1" smtClean="0">
                                  <a:latin typeface="Cambria Math" panose="02040503050406030204" pitchFamily="18" charset="0"/>
                                </a:rPr>
                                <m:t>2</m:t>
                              </m:r>
                            </m:sub>
                            <m:sup>
                              <m:r>
                                <a:rPr lang="en-US" b="0" i="1" smtClean="0">
                                  <a:latin typeface="Cambria Math" panose="02040503050406030204" pitchFamily="18" charset="0"/>
                                </a:rPr>
                                <m:t>3</m:t>
                              </m:r>
                            </m:sup>
                          </m:sSubSup>
                        </m:den>
                      </m:f>
                    </m:oMath>
                  </m:oMathPara>
                </a14:m>
                <a:endParaRPr lang="en-US" b="0" dirty="0"/>
              </a:p>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𝑇</m:t>
                              </m:r>
                            </m:e>
                            <m:sub>
                              <m:r>
                                <a:rPr lang="en-US" b="0" i="1" smtClean="0">
                                  <a:latin typeface="Cambria Math" panose="02040503050406030204" pitchFamily="18" charset="0"/>
                                </a:rPr>
                                <m:t>1</m:t>
                              </m:r>
                            </m:sub>
                            <m:sup>
                              <m:r>
                                <a:rPr lang="en-US" b="0" i="1" smtClean="0">
                                  <a:latin typeface="Cambria Math" panose="02040503050406030204" pitchFamily="18" charset="0"/>
                                </a:rPr>
                                <m:t>2</m:t>
                              </m:r>
                            </m:sup>
                          </m:sSubSup>
                        </m:num>
                        <m:den>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27.322 </m:t>
                                  </m:r>
                                  <m:r>
                                    <a:rPr lang="en-US" b="0" i="1" smtClean="0">
                                      <a:latin typeface="Cambria Math" panose="02040503050406030204" pitchFamily="18" charset="0"/>
                                    </a:rPr>
                                    <m:t>𝑑</m:t>
                                  </m:r>
                                </m:e>
                              </m:d>
                            </m:e>
                            <m:sup>
                              <m:r>
                                <a:rPr lang="en-US" b="0" i="1" smtClean="0">
                                  <a:latin typeface="Cambria Math" panose="02040503050406030204" pitchFamily="18" charset="0"/>
                                </a:rPr>
                                <m:t>2</m:t>
                              </m:r>
                            </m:sup>
                          </m:sSup>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6797.5 </m:t>
                                  </m:r>
                                  <m:r>
                                    <a:rPr lang="en-US" b="0" i="1" smtClean="0">
                                      <a:latin typeface="Cambria Math" panose="02040503050406030204" pitchFamily="18" charset="0"/>
                                    </a:rPr>
                                    <m:t>𝑘𝑚</m:t>
                                  </m:r>
                                </m:e>
                              </m:d>
                            </m:e>
                            <m:sup>
                              <m:r>
                                <a:rPr lang="en-US" b="0" i="1" smtClean="0">
                                  <a:latin typeface="Cambria Math" panose="02040503050406030204" pitchFamily="18" charset="0"/>
                                </a:rPr>
                                <m:t>3</m:t>
                              </m:r>
                            </m:sup>
                          </m:sSup>
                        </m:num>
                        <m:den>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384399 </m:t>
                                  </m:r>
                                  <m:r>
                                    <a:rPr lang="en-US" b="0" i="1" smtClean="0">
                                      <a:latin typeface="Cambria Math" panose="02040503050406030204" pitchFamily="18" charset="0"/>
                                    </a:rPr>
                                    <m:t>𝑘𝑚</m:t>
                                  </m:r>
                                </m:e>
                              </m:d>
                            </m:e>
                            <m:sup>
                              <m:r>
                                <a:rPr lang="en-US" b="0" i="1" smtClean="0">
                                  <a:latin typeface="Cambria Math" panose="02040503050406030204" pitchFamily="18" charset="0"/>
                                </a:rPr>
                                <m:t>3</m:t>
                              </m:r>
                            </m:sup>
                          </m:sSup>
                        </m:den>
                      </m:f>
                    </m:oMath>
                  </m:oMathPara>
                </a14:m>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𝑇</m:t>
                          </m:r>
                        </m:e>
                        <m:sub>
                          <m:r>
                            <a:rPr lang="en-US" b="0" i="1" smtClean="0">
                              <a:latin typeface="Cambria Math" panose="02040503050406030204" pitchFamily="18" charset="0"/>
                            </a:rPr>
                            <m:t>1</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6797.5 </m:t>
                                  </m:r>
                                  <m:r>
                                    <a:rPr lang="en-US" b="0" i="1" smtClean="0">
                                      <a:latin typeface="Cambria Math" panose="02040503050406030204" pitchFamily="18" charset="0"/>
                                    </a:rPr>
                                    <m:t>𝑘𝑚</m:t>
                                  </m:r>
                                </m:e>
                              </m:d>
                            </m:e>
                            <m:sup>
                              <m:r>
                                <a:rPr lang="en-US" b="0" i="1" smtClean="0">
                                  <a:latin typeface="Cambria Math" panose="02040503050406030204" pitchFamily="18" charset="0"/>
                                </a:rPr>
                                <m:t>3</m:t>
                              </m:r>
                            </m:sup>
                          </m:sSup>
                        </m:num>
                        <m:den>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384399 </m:t>
                                  </m:r>
                                  <m:r>
                                    <a:rPr lang="en-US" b="0" i="1" smtClean="0">
                                      <a:latin typeface="Cambria Math" panose="02040503050406030204" pitchFamily="18" charset="0"/>
                                    </a:rPr>
                                    <m:t>𝑘𝑚</m:t>
                                  </m:r>
                                </m:e>
                              </m:d>
                            </m:e>
                            <m:sup>
                              <m:r>
                                <a:rPr lang="en-US" b="0" i="1" smtClean="0">
                                  <a:latin typeface="Cambria Math" panose="02040503050406030204" pitchFamily="18" charset="0"/>
                                </a:rPr>
                                <m:t>3</m:t>
                              </m:r>
                            </m:sup>
                          </m:sSup>
                        </m:den>
                      </m:f>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27.322 </m:t>
                              </m:r>
                              <m:r>
                                <a:rPr lang="en-US" b="0" i="1" smtClean="0">
                                  <a:latin typeface="Cambria Math" panose="02040503050406030204" pitchFamily="18" charset="0"/>
                                </a:rPr>
                                <m:t>𝑑</m:t>
                              </m:r>
                            </m:e>
                          </m:d>
                        </m:e>
                        <m:sup>
                          <m:r>
                            <a:rPr lang="en-US" b="0" i="1" smtClean="0">
                              <a:latin typeface="Cambria Math" panose="02040503050406030204" pitchFamily="18" charset="0"/>
                            </a:rPr>
                            <m:t>2</m:t>
                          </m:r>
                        </m:sup>
                      </m:sSup>
                      <m:r>
                        <a:rPr lang="en-US" b="0" i="1" smtClean="0">
                          <a:latin typeface="Cambria Math" panose="02040503050406030204" pitchFamily="18" charset="0"/>
                        </a:rPr>
                        <m:t>=0.0041279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oMath>
                  </m:oMathPara>
                </a14:m>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1</m:t>
                          </m:r>
                        </m:sub>
                      </m:sSub>
                      <m:r>
                        <a:rPr lang="en-US" b="0" i="1" smtClean="0">
                          <a:latin typeface="Cambria Math" panose="02040503050406030204" pitchFamily="18" charset="0"/>
                        </a:rPr>
                        <m:t>=0.0642 </m:t>
                      </m:r>
                      <m:r>
                        <a:rPr lang="en-US" b="0" i="1" smtClean="0">
                          <a:latin typeface="Cambria Math" panose="02040503050406030204" pitchFamily="18" charset="0"/>
                        </a:rPr>
                        <m:t>𝑑</m:t>
                      </m:r>
                      <m:r>
                        <a:rPr lang="en-US" b="0" i="1" smtClean="0">
                          <a:latin typeface="Cambria Math" panose="02040503050406030204" pitchFamily="18" charset="0"/>
                        </a:rPr>
                        <m:t>=1.54 </m:t>
                      </m:r>
                      <m:r>
                        <a:rPr lang="en-US" b="0" i="1" smtClean="0">
                          <a:latin typeface="Cambria Math" panose="02040503050406030204" pitchFamily="18" charset="0"/>
                        </a:rPr>
                        <m:t>h</m:t>
                      </m:r>
                    </m:oMath>
                  </m:oMathPara>
                </a14:m>
                <a:endParaRPr lang="en-US" b="0" dirty="0"/>
              </a:p>
              <a:p>
                <a:endParaRPr lang="en-US" dirty="0"/>
              </a:p>
            </p:txBody>
          </p:sp>
        </mc:Choice>
        <mc:Fallback xmlns="">
          <p:sp>
            <p:nvSpPr>
              <p:cNvPr id="3" name="Notes Placeholder 2"/>
              <p:cNvSpPr>
                <a:spLocks noGrp="1"/>
              </p:cNvSpPr>
              <p:nvPr>
                <p:ph type="body" idx="1"/>
              </p:nvPr>
            </p:nvSpPr>
            <p:spPr/>
            <p:txBody>
              <a:bodyPr/>
              <a:lstStyle/>
              <a:p>
                <a:r>
                  <a:rPr lang="en-US" b="0" i="0">
                    <a:latin typeface="Cambria Math" panose="02040503050406030204" pitchFamily="18" charset="0"/>
                  </a:rPr>
                  <a:t>𝑟_𝐼𝑆𝑆=417.5 𝑘𝑚+6380 𝑘𝑚=6797.5 𝑘𝑚</a:t>
                </a:r>
                <a:endParaRPr lang="en-US" b="0" i="1" dirty="0">
                  <a:latin typeface="Cambria Math" panose="02040503050406030204" pitchFamily="18" charset="0"/>
                </a:endParaRPr>
              </a:p>
              <a:p>
                <a:r>
                  <a:rPr lang="en-US" b="0" i="0">
                    <a:latin typeface="Cambria Math" panose="02040503050406030204" pitchFamily="18" charset="0"/>
                  </a:rPr>
                  <a:t>(𝑇_1^2)/(𝑇_2^2 )=(𝑟_1^3)/(𝑟_2^3 )</a:t>
                </a:r>
                <a:endParaRPr lang="en-US" b="0" dirty="0"/>
              </a:p>
              <a:p>
                <a:r>
                  <a:rPr lang="en-US" b="0" i="0">
                    <a:latin typeface="Cambria Math" panose="02040503050406030204" pitchFamily="18" charset="0"/>
                  </a:rPr>
                  <a:t>(𝑇_1^2)/(27.322 𝑑)^2 =(6797.5 𝑘𝑚)^3/(384399 𝑘𝑚)^3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latin typeface="Cambria Math" panose="02040503050406030204" pitchFamily="18" charset="0"/>
                  </a:rPr>
                  <a:t>𝑇_1^2=(6797.5 𝑘𝑚)^3/(384399 𝑘𝑚)^3  (27.322 𝑑)^2=0.0041279 𝑑^2</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latin typeface="Cambria Math" panose="02040503050406030204" pitchFamily="18" charset="0"/>
                  </a:rPr>
                  <a:t>𝑇_1=0.0642 𝑑=1.54 ℎ</a:t>
                </a:r>
                <a:endParaRPr lang="en-US" b="0" dirty="0"/>
              </a:p>
              <a:p>
                <a:endParaRPr lang="en-US" dirty="0"/>
              </a:p>
            </p:txBody>
          </p:sp>
        </mc:Fallback>
      </mc:AlternateContent>
      <p:sp>
        <p:nvSpPr>
          <p:cNvPr id="4" name="Slide Number Placeholder 3"/>
          <p:cNvSpPr>
            <a:spLocks noGrp="1"/>
          </p:cNvSpPr>
          <p:nvPr>
            <p:ph type="sldNum" sz="quarter" idx="5"/>
          </p:nvPr>
        </p:nvSpPr>
        <p:spPr/>
        <p:txBody>
          <a:bodyPr/>
          <a:lstStyle/>
          <a:p>
            <a:fld id="{A67E8826-C454-42BF-B7E3-039B4E1BD0DE}" type="slidenum">
              <a:rPr lang="en-US" smtClean="0"/>
              <a:t>12</a:t>
            </a:fld>
            <a:endParaRPr lang="en-US"/>
          </a:p>
        </p:txBody>
      </p:sp>
    </p:spTree>
    <p:extLst>
      <p:ext uri="{BB962C8B-B14F-4D97-AF65-F5344CB8AC3E}">
        <p14:creationId xmlns:p14="http://schemas.microsoft.com/office/powerpoint/2010/main" val="3853154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NAD 2023 Standards</a:t>
            </a:r>
          </a:p>
          <a:p>
            <a:r>
              <a:rPr lang="en-US" dirty="0"/>
              <a:t>Gravity G2</a:t>
            </a:r>
          </a:p>
          <a:p>
            <a:endParaRPr lang="en-US" dirty="0"/>
          </a:p>
          <a:p>
            <a:r>
              <a:rPr lang="en-US" dirty="0"/>
              <a:t>OpenStax High School Physics 7.2</a:t>
            </a:r>
          </a:p>
          <a:p>
            <a:r>
              <a:rPr lang="en-US" dirty="0"/>
              <a:t>OpenStax College Physics 2e 6.5</a:t>
            </a:r>
          </a:p>
        </p:txBody>
      </p:sp>
      <p:sp>
        <p:nvSpPr>
          <p:cNvPr id="4" name="Slide Number Placeholder 3"/>
          <p:cNvSpPr>
            <a:spLocks noGrp="1"/>
          </p:cNvSpPr>
          <p:nvPr>
            <p:ph type="sldNum" sz="quarter" idx="5"/>
          </p:nvPr>
        </p:nvSpPr>
        <p:spPr/>
        <p:txBody>
          <a:bodyPr/>
          <a:lstStyle/>
          <a:p>
            <a:fld id="{A67E8826-C454-42BF-B7E3-039B4E1BD0DE}" type="slidenum">
              <a:rPr lang="en-US" smtClean="0"/>
              <a:t>13</a:t>
            </a:fld>
            <a:endParaRPr lang="en-US"/>
          </a:p>
        </p:txBody>
      </p:sp>
    </p:spTree>
    <p:extLst>
      <p:ext uri="{BB962C8B-B14F-4D97-AF65-F5344CB8AC3E}">
        <p14:creationId xmlns:p14="http://schemas.microsoft.com/office/powerpoint/2010/main" val="1271382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868BB79-F04D-406D-BA34-B5C86AC19F33}" type="slidenum">
              <a:rPr lang="en-US" sz="1200" smtClean="0"/>
              <a:pPr eaLnBrk="1" hangingPunct="1"/>
              <a:t>14</a:t>
            </a:fld>
            <a:endParaRPr lang="en-US" sz="1200"/>
          </a:p>
        </p:txBody>
      </p:sp>
      <p:sp>
        <p:nvSpPr>
          <p:cNvPr id="118787" name="Rectangle 2"/>
          <p:cNvSpPr>
            <a:spLocks noGrp="1" noRot="1" noChangeAspect="1" noChangeArrowheads="1" noTextEdit="1"/>
          </p:cNvSpPr>
          <p:nvPr>
            <p:ph type="sldImg"/>
          </p:nvPr>
        </p:nvSpPr>
        <p:spPr>
          <a:xfrm>
            <a:off x="381000" y="685800"/>
            <a:ext cx="6096000" cy="3429000"/>
          </a:xfrm>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G is the universal gravitational constant – measured by Henry Cavendish using a very sensitive balance 100 years after Newton proposed the law</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381000" y="685800"/>
            <a:ext cx="6096000" cy="3429000"/>
          </a:xfrm>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8D16285-96EE-4F06-BA1A-CE006499261E}" type="slidenum">
              <a:rPr lang="en-US" sz="1200" smtClean="0"/>
              <a:pPr eaLnBrk="1" hangingPunct="1"/>
              <a:t>15</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305BC80-6F2B-40DF-ABA5-9C91F740BA03}" type="slidenum">
              <a:rPr lang="en-US" sz="1200" smtClean="0"/>
              <a:pPr eaLnBrk="1" hangingPunct="1"/>
              <a:t>16</a:t>
            </a:fld>
            <a:endParaRPr lang="en-US" sz="1200"/>
          </a:p>
        </p:txBody>
      </p:sp>
      <p:sp>
        <p:nvSpPr>
          <p:cNvPr id="120835" name="Rectangle 2"/>
          <p:cNvSpPr>
            <a:spLocks noGrp="1" noRot="1" noChangeAspect="1" noChangeArrowheads="1" noTextEdit="1"/>
          </p:cNvSpPr>
          <p:nvPr>
            <p:ph type="sldImg"/>
          </p:nvPr>
        </p:nvSpPr>
        <p:spPr>
          <a:xfrm>
            <a:off x="381000" y="685800"/>
            <a:ext cx="6096000" cy="3429000"/>
          </a:xfrm>
          <a:ln/>
        </p:spPr>
      </p:sp>
      <mc:AlternateContent xmlns:mc="http://schemas.openxmlformats.org/markup-compatibility/2006" xmlns:a14="http://schemas.microsoft.com/office/drawing/2010/main">
        <mc:Choice Requires="a14">
          <p:sp>
            <p:nvSpPr>
              <p:cNvPr id="120836" name="Rectangle 3"/>
              <p:cNvSpPr>
                <a:spLocks noGrp="1" noChangeArrowheads="1"/>
              </p:cNvSpPr>
              <p:nvPr>
                <p:ph type="body" idx="1"/>
              </p:nvPr>
            </p:nvSpPr>
            <p:spPr>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p>
                <a:pPr eaLnBrk="1" hangingPunct="1"/>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a:rPr>
                            <m:t>𝑚</m:t>
                          </m:r>
                        </m:e>
                        <m:sub>
                          <m:r>
                            <a:rPr lang="en-US" b="0" i="1" dirty="0" smtClean="0">
                              <a:latin typeface="Cambria Math"/>
                            </a:rPr>
                            <m:t>1</m:t>
                          </m:r>
                        </m:sub>
                      </m:sSub>
                      <m:r>
                        <a:rPr lang="en-US" i="1" dirty="0" smtClean="0">
                          <a:latin typeface="Cambria Math"/>
                        </a:rPr>
                        <m:t>=75 </m:t>
                      </m:r>
                      <m:r>
                        <a:rPr lang="en-US" i="1" dirty="0" smtClean="0">
                          <a:latin typeface="Cambria Math"/>
                        </a:rPr>
                        <m:t>𝑘𝑔</m:t>
                      </m:r>
                      <m:r>
                        <a:rPr lang="en-US" i="1" dirty="0" smtClean="0">
                          <a:latin typeface="Cambria Math"/>
                        </a:rPr>
                        <m:t>; </m:t>
                      </m:r>
                      <m:sSub>
                        <m:sSubPr>
                          <m:ctrlPr>
                            <a:rPr lang="en-US" b="0" i="1" dirty="0" smtClean="0">
                              <a:latin typeface="Cambria Math" panose="02040503050406030204" pitchFamily="18" charset="0"/>
                            </a:rPr>
                          </m:ctrlPr>
                        </m:sSubPr>
                        <m:e>
                          <m:r>
                            <a:rPr lang="en-US" i="1" dirty="0" smtClean="0">
                              <a:latin typeface="Cambria Math"/>
                            </a:rPr>
                            <m:t>𝑚</m:t>
                          </m:r>
                        </m:e>
                        <m:sub>
                          <m:r>
                            <a:rPr lang="en-US" b="0" i="1" dirty="0" smtClean="0">
                              <a:latin typeface="Cambria Math"/>
                            </a:rPr>
                            <m:t>2</m:t>
                          </m:r>
                        </m:sub>
                      </m:sSub>
                      <m:r>
                        <a:rPr lang="en-US" i="1" dirty="0" smtClean="0">
                          <a:latin typeface="Cambria Math"/>
                        </a:rPr>
                        <m:t>=50 </m:t>
                      </m:r>
                      <m:r>
                        <a:rPr lang="en-US" i="1" dirty="0" smtClean="0">
                          <a:latin typeface="Cambria Math"/>
                        </a:rPr>
                        <m:t>𝑘𝑔</m:t>
                      </m:r>
                      <m:r>
                        <a:rPr lang="en-US" i="1" dirty="0" smtClean="0">
                          <a:latin typeface="Cambria Math"/>
                        </a:rPr>
                        <m:t>; </m:t>
                      </m:r>
                      <m:r>
                        <a:rPr lang="en-US" i="1" dirty="0" smtClean="0">
                          <a:latin typeface="Cambria Math"/>
                        </a:rPr>
                        <m:t>𝑟</m:t>
                      </m:r>
                      <m:r>
                        <a:rPr lang="en-US" i="1" dirty="0" smtClean="0">
                          <a:latin typeface="Cambria Math"/>
                        </a:rPr>
                        <m:t>=1 </m:t>
                      </m:r>
                      <m:r>
                        <a:rPr lang="en-US" i="1" dirty="0" smtClean="0">
                          <a:latin typeface="Cambria Math"/>
                        </a:rPr>
                        <m:t>𝑚</m:t>
                      </m:r>
                    </m:oMath>
                  </m:oMathPara>
                </a14:m>
                <a:endParaRPr lang="en-US" dirty="0"/>
              </a:p>
              <a:p>
                <a:pPr eaLnBrk="1" hangingPunct="1"/>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𝑔</m:t>
                          </m:r>
                        </m:sub>
                      </m:sSub>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𝐺𝑀𝑚</m:t>
                          </m:r>
                        </m:num>
                        <m:den>
                          <m:sSup>
                            <m:sSupPr>
                              <m:ctrlPr>
                                <a:rPr lang="en-US" b="0" i="1" smtClean="0">
                                  <a:latin typeface="Cambria Math" panose="02040503050406030204" pitchFamily="18" charset="0"/>
                                </a:rPr>
                              </m:ctrlPr>
                            </m:sSupPr>
                            <m:e>
                              <m:r>
                                <a:rPr lang="en-US" b="0" i="1" smtClean="0">
                                  <a:latin typeface="Cambria Math"/>
                                </a:rPr>
                                <m:t>𝑟</m:t>
                              </m:r>
                            </m:e>
                            <m:sup>
                              <m:r>
                                <a:rPr lang="en-US" b="0" i="1" smtClean="0">
                                  <a:latin typeface="Cambria Math"/>
                                </a:rPr>
                                <m:t>2</m:t>
                              </m:r>
                            </m:sup>
                          </m:sSup>
                        </m:den>
                      </m:f>
                    </m:oMath>
                  </m:oMathPara>
                </a14:m>
                <a:endParaRPr lang="en-US" dirty="0"/>
              </a:p>
              <a:p>
                <a:pPr eaLnBrk="1" hangingPunct="1"/>
                <a14:m>
                  <m:oMathPara xmlns:m="http://schemas.openxmlformats.org/officeDocument/2006/math">
                    <m:oMathParaPr>
                      <m:jc m:val="centerGroup"/>
                    </m:oMathParaPr>
                    <m:oMath xmlns:m="http://schemas.openxmlformats.org/officeDocument/2006/math">
                      <m:r>
                        <a:rPr lang="en-US" i="1" dirty="0" smtClean="0">
                          <a:latin typeface="Cambria Math"/>
                        </a:rPr>
                        <m:t>𝐹</m:t>
                      </m:r>
                      <m:r>
                        <a:rPr lang="en-US" i="1" dirty="0" smtClean="0">
                          <a:latin typeface="Cambria Math"/>
                        </a:rPr>
                        <m:t>=</m:t>
                      </m:r>
                      <m:f>
                        <m:fPr>
                          <m:ctrlPr>
                            <a:rPr lang="en-US" sz="2800" i="1" dirty="0" smtClean="0">
                              <a:latin typeface="Cambria Math" panose="02040503050406030204" pitchFamily="18" charset="0"/>
                            </a:rPr>
                          </m:ctrlPr>
                        </m:fPr>
                        <m:num>
                          <m:r>
                            <a:rPr lang="en-US" i="1" dirty="0" smtClean="0">
                              <a:latin typeface="Cambria Math"/>
                            </a:rPr>
                            <m:t>6.67</m:t>
                          </m:r>
                          <m:r>
                            <a:rPr lang="en-US" b="0" i="1" dirty="0" smtClean="0">
                              <a:latin typeface="Cambria Math"/>
                            </a:rPr>
                            <m:t>×</m:t>
                          </m:r>
                          <m:sSup>
                            <m:sSupPr>
                              <m:ctrlPr>
                                <a:rPr lang="en-US" b="0" i="1" dirty="0" smtClean="0">
                                  <a:latin typeface="Cambria Math" panose="02040503050406030204" pitchFamily="18" charset="0"/>
                                </a:rPr>
                              </m:ctrlPr>
                            </m:sSupPr>
                            <m:e>
                              <m:r>
                                <a:rPr lang="en-US" i="1" dirty="0" smtClean="0">
                                  <a:latin typeface="Cambria Math"/>
                                </a:rPr>
                                <m:t>10</m:t>
                              </m:r>
                            </m:e>
                            <m:sup>
                              <m:r>
                                <a:rPr lang="en-US" b="0" i="1" dirty="0" smtClean="0">
                                  <a:latin typeface="Cambria Math"/>
                                </a:rPr>
                                <m:t>−11</m:t>
                              </m:r>
                            </m:sup>
                          </m:sSup>
                          <m:f>
                            <m:fPr>
                              <m:ctrlPr>
                                <a:rPr lang="en-US" sz="2800" i="1" dirty="0" smtClean="0">
                                  <a:latin typeface="Cambria Math" panose="02040503050406030204" pitchFamily="18" charset="0"/>
                                </a:rPr>
                              </m:ctrlPr>
                            </m:fPr>
                            <m:num>
                              <m:r>
                                <a:rPr lang="en-US" sz="2800" i="1" dirty="0" smtClean="0">
                                  <a:latin typeface="Cambria Math"/>
                                </a:rPr>
                                <m:t>𝑁</m:t>
                              </m:r>
                              <m:sSup>
                                <m:sSupPr>
                                  <m:ctrlPr>
                                    <a:rPr lang="en-US" sz="2800" b="0" i="1" dirty="0" smtClean="0">
                                      <a:latin typeface="Cambria Math" panose="02040503050406030204" pitchFamily="18" charset="0"/>
                                    </a:rPr>
                                  </m:ctrlPr>
                                </m:sSupPr>
                                <m:e>
                                  <m:r>
                                    <a:rPr lang="en-US" sz="2800" i="1" dirty="0" smtClean="0">
                                      <a:latin typeface="Cambria Math"/>
                                    </a:rPr>
                                    <m:t>𝑚</m:t>
                                  </m:r>
                                </m:e>
                                <m:sup>
                                  <m:r>
                                    <a:rPr lang="en-US" sz="2800" b="0" i="1" dirty="0" smtClean="0">
                                      <a:latin typeface="Cambria Math"/>
                                    </a:rPr>
                                    <m:t>2</m:t>
                                  </m:r>
                                </m:sup>
                              </m:sSup>
                            </m:num>
                            <m:den>
                              <m:r>
                                <a:rPr lang="en-US" sz="2800" i="1" dirty="0" smtClean="0">
                                  <a:latin typeface="Cambria Math"/>
                                </a:rPr>
                                <m:t>𝑘</m:t>
                              </m:r>
                              <m:sSup>
                                <m:sSupPr>
                                  <m:ctrlPr>
                                    <a:rPr lang="en-US" sz="2800" b="0" i="1" dirty="0" smtClean="0">
                                      <a:latin typeface="Cambria Math" panose="02040503050406030204" pitchFamily="18" charset="0"/>
                                    </a:rPr>
                                  </m:ctrlPr>
                                </m:sSupPr>
                                <m:e>
                                  <m:r>
                                    <a:rPr lang="en-US" sz="2800" i="1" dirty="0" smtClean="0">
                                      <a:latin typeface="Cambria Math"/>
                                    </a:rPr>
                                    <m:t>𝑔</m:t>
                                  </m:r>
                                </m:e>
                                <m:sup>
                                  <m:r>
                                    <a:rPr lang="en-US" sz="2800" b="0" i="1" dirty="0" smtClean="0">
                                      <a:latin typeface="Cambria Math"/>
                                    </a:rPr>
                                    <m:t>2</m:t>
                                  </m:r>
                                </m:sup>
                              </m:sSup>
                            </m:den>
                          </m:f>
                          <m:d>
                            <m:dPr>
                              <m:ctrlPr>
                                <a:rPr lang="en-US" sz="2800" b="0" i="1" dirty="0" smtClean="0">
                                  <a:latin typeface="Cambria Math" panose="02040503050406030204" pitchFamily="18" charset="0"/>
                                </a:rPr>
                              </m:ctrlPr>
                            </m:dPr>
                            <m:e>
                              <m:r>
                                <a:rPr lang="en-US" sz="2800" i="1" dirty="0" smtClean="0">
                                  <a:latin typeface="Cambria Math"/>
                                </a:rPr>
                                <m:t>75 </m:t>
                              </m:r>
                              <m:r>
                                <a:rPr lang="en-US" sz="2800" i="1" dirty="0" smtClean="0">
                                  <a:latin typeface="Cambria Math"/>
                                </a:rPr>
                                <m:t>𝑘𝑔</m:t>
                              </m:r>
                            </m:e>
                          </m:d>
                          <m:d>
                            <m:dPr>
                              <m:ctrlPr>
                                <a:rPr lang="en-US" sz="2800" i="1" dirty="0" smtClean="0">
                                  <a:latin typeface="Cambria Math" panose="02040503050406030204" pitchFamily="18" charset="0"/>
                                </a:rPr>
                              </m:ctrlPr>
                            </m:dPr>
                            <m:e>
                              <m:r>
                                <a:rPr lang="en-US" sz="2800" i="1" dirty="0" smtClean="0">
                                  <a:latin typeface="Cambria Math"/>
                                </a:rPr>
                                <m:t>50 </m:t>
                              </m:r>
                              <m:r>
                                <a:rPr lang="en-US" sz="2800" i="1" dirty="0" smtClean="0">
                                  <a:latin typeface="Cambria Math"/>
                                </a:rPr>
                                <m:t>𝑘𝑔</m:t>
                              </m:r>
                            </m:e>
                          </m:d>
                        </m:num>
                        <m:den>
                          <m:sSup>
                            <m:sSupPr>
                              <m:ctrlPr>
                                <a:rPr lang="en-US" sz="2800" b="0" i="1" dirty="0" smtClean="0">
                                  <a:latin typeface="Cambria Math" panose="02040503050406030204" pitchFamily="18" charset="0"/>
                                </a:rPr>
                              </m:ctrlPr>
                            </m:sSupPr>
                            <m:e>
                              <m:d>
                                <m:dPr>
                                  <m:ctrlPr>
                                    <a:rPr lang="en-US" sz="2800" i="1" dirty="0" smtClean="0">
                                      <a:latin typeface="Cambria Math" panose="02040503050406030204" pitchFamily="18" charset="0"/>
                                    </a:rPr>
                                  </m:ctrlPr>
                                </m:dPr>
                                <m:e>
                                  <m:r>
                                    <a:rPr lang="en-US" sz="2800" i="1" dirty="0" smtClean="0">
                                      <a:latin typeface="Cambria Math"/>
                                    </a:rPr>
                                    <m:t>1 </m:t>
                                  </m:r>
                                  <m:r>
                                    <a:rPr lang="en-US" sz="2800" i="1" dirty="0" smtClean="0">
                                      <a:latin typeface="Cambria Math"/>
                                    </a:rPr>
                                    <m:t>𝑚</m:t>
                                  </m:r>
                                </m:e>
                              </m:d>
                            </m:e>
                            <m:sup>
                              <m:r>
                                <a:rPr lang="en-US" sz="2800" b="0" i="1" dirty="0" smtClean="0">
                                  <a:latin typeface="Cambria Math"/>
                                </a:rPr>
                                <m:t>2</m:t>
                              </m:r>
                            </m:sup>
                          </m:sSup>
                        </m:den>
                      </m:f>
                      <m:r>
                        <a:rPr lang="en-US" sz="2800" i="1" dirty="0" smtClean="0">
                          <a:latin typeface="Cambria Math"/>
                        </a:rPr>
                        <m:t>=2.5</m:t>
                      </m:r>
                      <m:r>
                        <a:rPr lang="en-US" sz="2800" b="0" i="1" dirty="0" smtClean="0">
                          <a:latin typeface="Cambria Math"/>
                        </a:rPr>
                        <m:t>×</m:t>
                      </m:r>
                      <m:sSup>
                        <m:sSupPr>
                          <m:ctrlPr>
                            <a:rPr lang="en-US" sz="2800" b="0" i="1" dirty="0" smtClean="0">
                              <a:latin typeface="Cambria Math" panose="02040503050406030204" pitchFamily="18" charset="0"/>
                            </a:rPr>
                          </m:ctrlPr>
                        </m:sSupPr>
                        <m:e>
                          <m:r>
                            <a:rPr lang="en-US" sz="2800" i="1" dirty="0" smtClean="0">
                              <a:latin typeface="Cambria Math"/>
                            </a:rPr>
                            <m:t>10</m:t>
                          </m:r>
                        </m:e>
                        <m:sup>
                          <m:r>
                            <a:rPr lang="en-US" sz="2800" b="0" i="1" dirty="0" smtClean="0">
                              <a:latin typeface="Cambria Math"/>
                            </a:rPr>
                            <m:t>−7</m:t>
                          </m:r>
                        </m:sup>
                      </m:sSup>
                      <m:r>
                        <a:rPr lang="en-US" sz="2800" i="1" dirty="0" smtClean="0">
                          <a:latin typeface="Cambria Math"/>
                        </a:rPr>
                        <m:t> </m:t>
                      </m:r>
                      <m:r>
                        <a:rPr lang="en-US" sz="2800" i="1" dirty="0" smtClean="0">
                          <a:latin typeface="Cambria Math"/>
                        </a:rPr>
                        <m:t>𝑁</m:t>
                      </m:r>
                    </m:oMath>
                  </m:oMathPara>
                </a14:m>
                <a:endParaRPr lang="en-US" sz="2800" baseline="30000" dirty="0"/>
              </a:p>
            </p:txBody>
          </p:sp>
        </mc:Choice>
        <mc:Fallback xmlns="">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0" dirty="0" smtClean="0">
                    <a:latin typeface="Cambria Math"/>
                  </a:rPr>
                  <a:t>𝑚</a:t>
                </a:r>
                <a:r>
                  <a:rPr lang="en-US" b="0" i="0" dirty="0" smtClean="0">
                    <a:latin typeface="Cambria Math"/>
                  </a:rPr>
                  <a:t>_1</a:t>
                </a:r>
                <a:r>
                  <a:rPr lang="en-US" i="0" dirty="0" smtClean="0">
                    <a:latin typeface="Cambria Math"/>
                  </a:rPr>
                  <a:t>=75 𝑘𝑔; 𝑚</a:t>
                </a:r>
                <a:r>
                  <a:rPr lang="en-US" b="0" i="0" dirty="0" smtClean="0">
                    <a:latin typeface="Cambria Math"/>
                  </a:rPr>
                  <a:t>_2</a:t>
                </a:r>
                <a:r>
                  <a:rPr lang="en-US" i="0" dirty="0" smtClean="0">
                    <a:latin typeface="Cambria Math"/>
                  </a:rPr>
                  <a:t>=50 𝑘𝑔; 𝑟=1 𝑚</a:t>
                </a:r>
                <a:endParaRPr lang="en-US" dirty="0" smtClean="0"/>
              </a:p>
              <a:p>
                <a:pPr eaLnBrk="1" hangingPunct="1"/>
                <a:r>
                  <a:rPr lang="en-US" b="0" i="0" smtClean="0">
                    <a:latin typeface="Cambria Math"/>
                  </a:rPr>
                  <a:t>𝐹_𝑔=𝐺𝑀𝑚/𝑟^2 </a:t>
                </a:r>
                <a:endParaRPr lang="en-US" dirty="0" smtClean="0"/>
              </a:p>
              <a:p>
                <a:pPr eaLnBrk="1" hangingPunct="1"/>
                <a:r>
                  <a:rPr lang="en-US" i="0" dirty="0" smtClean="0">
                    <a:latin typeface="Cambria Math"/>
                  </a:rPr>
                  <a:t>𝐹=</a:t>
                </a:r>
                <a:r>
                  <a:rPr lang="en-US" sz="2800" i="0" dirty="0" smtClean="0">
                    <a:latin typeface="Cambria Math"/>
                  </a:rPr>
                  <a:t>(</a:t>
                </a:r>
                <a:r>
                  <a:rPr lang="en-US" i="0" dirty="0" smtClean="0">
                    <a:latin typeface="Cambria Math"/>
                  </a:rPr>
                  <a:t>6.67</a:t>
                </a:r>
                <a:r>
                  <a:rPr lang="en-US" b="0" i="0" dirty="0" smtClean="0">
                    <a:latin typeface="Cambria Math"/>
                  </a:rPr>
                  <a:t>×〖</a:t>
                </a:r>
                <a:r>
                  <a:rPr lang="en-US" i="0" dirty="0" smtClean="0">
                    <a:latin typeface="Cambria Math"/>
                  </a:rPr>
                  <a:t>10</a:t>
                </a:r>
                <a:r>
                  <a:rPr lang="en-US" b="0" i="0" dirty="0" smtClean="0">
                    <a:latin typeface="Cambria Math"/>
                  </a:rPr>
                  <a:t>〗^(−11)</a:t>
                </a:r>
                <a:r>
                  <a:rPr lang="en-US" sz="2800" b="0" i="0" dirty="0" smtClean="0">
                    <a:latin typeface="Cambria Math"/>
                  </a:rPr>
                  <a:t>  (</a:t>
                </a:r>
                <a:r>
                  <a:rPr lang="en-US" sz="2800" i="0" dirty="0" smtClean="0">
                    <a:latin typeface="Cambria Math"/>
                  </a:rPr>
                  <a:t>𝑁𝑚</a:t>
                </a:r>
                <a:r>
                  <a:rPr lang="en-US" sz="2800" b="0" i="0" dirty="0" smtClean="0">
                    <a:latin typeface="Cambria Math"/>
                  </a:rPr>
                  <a:t>^2)/(</a:t>
                </a:r>
                <a:r>
                  <a:rPr lang="en-US" sz="2800" i="0" dirty="0" smtClean="0">
                    <a:latin typeface="Cambria Math"/>
                  </a:rPr>
                  <a:t>𝑘𝑔</a:t>
                </a:r>
                <a:r>
                  <a:rPr lang="en-US" sz="2800" b="0" i="0" dirty="0" smtClean="0">
                    <a:latin typeface="Cambria Math"/>
                  </a:rPr>
                  <a:t>^2 ) (</a:t>
                </a:r>
                <a:r>
                  <a:rPr lang="en-US" sz="2800" i="0" dirty="0" smtClean="0">
                    <a:latin typeface="Cambria Math"/>
                  </a:rPr>
                  <a:t>75 𝑘𝑔)(50 𝑘𝑔)</a:t>
                </a:r>
                <a:r>
                  <a:rPr lang="en-US" sz="2800" i="0" dirty="0" smtClean="0">
                    <a:latin typeface="Cambria Math"/>
                  </a:rPr>
                  <a:t>)/(</a:t>
                </a:r>
                <a:r>
                  <a:rPr lang="en-US" sz="2800" i="0" dirty="0" smtClean="0">
                    <a:latin typeface="Cambria Math"/>
                  </a:rPr>
                  <a:t>1 𝑚)</a:t>
                </a:r>
                <a:r>
                  <a:rPr lang="en-US" sz="2800" b="0" i="0" dirty="0" smtClean="0">
                    <a:latin typeface="Cambria Math"/>
                  </a:rPr>
                  <a:t>^2 </a:t>
                </a:r>
                <a:r>
                  <a:rPr lang="en-US" sz="2800" i="0" dirty="0" smtClean="0">
                    <a:latin typeface="Cambria Math"/>
                  </a:rPr>
                  <a:t>=2.5</a:t>
                </a:r>
                <a:r>
                  <a:rPr lang="en-US" sz="2800" b="0" i="0" dirty="0" smtClean="0">
                    <a:latin typeface="Cambria Math"/>
                  </a:rPr>
                  <a:t>×〖</a:t>
                </a:r>
                <a:r>
                  <a:rPr lang="en-US" sz="2800" i="0" dirty="0" smtClean="0">
                    <a:latin typeface="Cambria Math"/>
                  </a:rPr>
                  <a:t>10</a:t>
                </a:r>
                <a:r>
                  <a:rPr lang="en-US" sz="2800" b="0" i="0" dirty="0" smtClean="0">
                    <a:latin typeface="Cambria Math"/>
                  </a:rPr>
                  <a:t>〗^(−7) </a:t>
                </a:r>
                <a:r>
                  <a:rPr lang="en-US" sz="2800" i="0" dirty="0" smtClean="0">
                    <a:latin typeface="Cambria Math"/>
                  </a:rPr>
                  <a:t> 𝑁</a:t>
                </a:r>
                <a:endParaRPr lang="en-US" sz="2800" baseline="30000" dirty="0" smtClean="0"/>
              </a:p>
            </p:txBody>
          </p:sp>
        </mc:Fallback>
      </mc:AlternateContent>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EAE9D8D-C11F-4193-AF76-E2E490FE91EC}" type="slidenum">
              <a:rPr lang="en-US" sz="1200" smtClean="0"/>
              <a:pPr eaLnBrk="1" hangingPunct="1"/>
              <a:t>17</a:t>
            </a:fld>
            <a:endParaRPr lang="en-US" sz="1200"/>
          </a:p>
        </p:txBody>
      </p:sp>
      <p:sp>
        <p:nvSpPr>
          <p:cNvPr id="121859" name="Rectangle 2"/>
          <p:cNvSpPr>
            <a:spLocks noGrp="1" noRot="1" noChangeAspect="1" noChangeArrowheads="1" noTextEdit="1"/>
          </p:cNvSpPr>
          <p:nvPr>
            <p:ph type="sldImg"/>
          </p:nvPr>
        </p:nvSpPr>
        <p:spPr>
          <a:xfrm>
            <a:off x="381000" y="685800"/>
            <a:ext cx="6096000" cy="3429000"/>
          </a:xfrm>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Eureka #7</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81000" y="685800"/>
            <a:ext cx="6096000" cy="3429000"/>
          </a:xfrm>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DC76BA3-36FA-479A-9BAD-5371C4F9FAC7}" type="slidenum">
              <a:rPr lang="en-US" sz="1200" smtClean="0"/>
              <a:pPr eaLnBrk="1" hangingPunct="1"/>
              <a:t>18</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𝐼𝑆𝑆</m:t>
                          </m:r>
                        </m:sub>
                      </m:sSub>
                      <m:r>
                        <a:rPr lang="en-US" b="0" i="1" smtClean="0">
                          <a:latin typeface="Cambria Math" panose="02040503050406030204" pitchFamily="18" charset="0"/>
                        </a:rPr>
                        <m:t>=417.5×</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r>
                        <a:rPr lang="en-US" b="0" i="1" smtClean="0">
                          <a:latin typeface="Cambria Math" panose="02040503050406030204" pitchFamily="18" charset="0"/>
                        </a:rPr>
                        <m:t> </m:t>
                      </m:r>
                      <m:r>
                        <a:rPr lang="en-US" b="0" i="1" smtClean="0">
                          <a:latin typeface="Cambria Math" panose="02040503050406030204" pitchFamily="18" charset="0"/>
                        </a:rPr>
                        <m:t>𝑚</m:t>
                      </m:r>
                      <m:r>
                        <a:rPr lang="en-US" b="0" i="1" smtClean="0">
                          <a:latin typeface="Cambria Math" panose="02040503050406030204" pitchFamily="18" charset="0"/>
                        </a:rPr>
                        <m:t>+6.38×</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6</m:t>
                          </m:r>
                        </m:sup>
                      </m:sSup>
                      <m:r>
                        <a:rPr lang="en-US" b="0" i="1" smtClean="0">
                          <a:latin typeface="Cambria Math" panose="02040503050406030204" pitchFamily="18" charset="0"/>
                        </a:rPr>
                        <m:t> </m:t>
                      </m:r>
                      <m:r>
                        <a:rPr lang="en-US" b="0" i="1" smtClean="0">
                          <a:latin typeface="Cambria Math" panose="02040503050406030204" pitchFamily="18" charset="0"/>
                        </a:rPr>
                        <m:t>𝑚</m:t>
                      </m:r>
                      <m:r>
                        <a:rPr lang="en-US" b="0" i="1" smtClean="0">
                          <a:latin typeface="Cambria Math" panose="02040503050406030204" pitchFamily="18" charset="0"/>
                        </a:rPr>
                        <m:t>=6.7975×</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6</m:t>
                          </m:r>
                        </m:sup>
                      </m:sSup>
                      <m:r>
                        <a:rPr lang="en-US" b="0" i="1" smtClean="0">
                          <a:latin typeface="Cambria Math" panose="02040503050406030204" pitchFamily="18" charset="0"/>
                        </a:rPr>
                        <m:t> </m:t>
                      </m:r>
                      <m:r>
                        <a:rPr lang="en-US" b="0" i="1" smtClean="0">
                          <a:latin typeface="Cambria Math" panose="02040503050406030204" pitchFamily="18" charset="0"/>
                        </a:rPr>
                        <m:t>𝑚</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𝐺𝑀</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2</m:t>
                              </m:r>
                            </m:sup>
                          </m:sSup>
                        </m:den>
                      </m:f>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m:t>
                      </m:r>
                      <m:f>
                        <m:fPr>
                          <m:ctrlPr>
                            <a:rPr lang="en-US" b="0" i="1" smtClean="0">
                              <a:latin typeface="Cambria Math" panose="02040503050406030204" pitchFamily="18" charset="0"/>
                            </a:rPr>
                          </m:ctrlPr>
                        </m:fPr>
                        <m:num>
                          <m:d>
                            <m:dPr>
                              <m:ctrlPr>
                                <a:rPr lang="en-US" b="0" i="1" smtClean="0">
                                  <a:latin typeface="Cambria Math" panose="02040503050406030204" pitchFamily="18" charset="0"/>
                                </a:rPr>
                              </m:ctrlPr>
                            </m:dPr>
                            <m:e>
                              <m:r>
                                <a:rPr lang="en-US" b="0" i="1" smtClean="0">
                                  <a:latin typeface="Cambria Math" panose="02040503050406030204" pitchFamily="18" charset="0"/>
                                </a:rPr>
                                <m:t>6.673×</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−11</m:t>
                                  </m:r>
                                </m:sup>
                              </m:sSup>
                              <m:f>
                                <m:fPr>
                                  <m:ctrlPr>
                                    <a:rPr lang="en-US" b="0" i="1" smtClean="0">
                                      <a:latin typeface="Cambria Math" panose="02040503050406030204" pitchFamily="18" charset="0"/>
                                    </a:rPr>
                                  </m:ctrlPr>
                                </m:fPr>
                                <m:num>
                                  <m:r>
                                    <a:rPr lang="en-US" b="0" i="1" smtClean="0">
                                      <a:latin typeface="Cambria Math" panose="02040503050406030204" pitchFamily="18" charset="0"/>
                                    </a:rPr>
                                    <m:t>𝑁</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num>
                                <m:den>
                                  <m:r>
                                    <a:rPr lang="en-US" b="0" i="1" smtClean="0">
                                      <a:latin typeface="Cambria Math" panose="02040503050406030204" pitchFamily="18" charset="0"/>
                                    </a:rPr>
                                    <m:t>𝑘</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𝑔</m:t>
                                      </m:r>
                                    </m:e>
                                    <m:sup>
                                      <m:r>
                                        <a:rPr lang="en-US" b="0" i="1" smtClean="0">
                                          <a:latin typeface="Cambria Math" panose="02040503050406030204" pitchFamily="18" charset="0"/>
                                        </a:rPr>
                                        <m:t>2</m:t>
                                      </m:r>
                                    </m:sup>
                                  </m:sSup>
                                </m:den>
                              </m:f>
                            </m:e>
                          </m:d>
                          <m:d>
                            <m:dPr>
                              <m:ctrlPr>
                                <a:rPr lang="en-US" b="0" i="1" smtClean="0">
                                  <a:latin typeface="Cambria Math" panose="02040503050406030204" pitchFamily="18" charset="0"/>
                                </a:rPr>
                              </m:ctrlPr>
                            </m:dPr>
                            <m:e>
                              <m:r>
                                <a:rPr lang="en-US" b="0" i="1" smtClean="0">
                                  <a:latin typeface="Cambria Math" panose="02040503050406030204" pitchFamily="18" charset="0"/>
                                </a:rPr>
                                <m:t>5.98×</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24</m:t>
                                  </m:r>
                                </m:sup>
                              </m:sSup>
                              <m:r>
                                <a:rPr lang="en-US" b="0" i="1" smtClean="0">
                                  <a:latin typeface="Cambria Math" panose="02040503050406030204" pitchFamily="18" charset="0"/>
                                </a:rPr>
                                <m:t> </m:t>
                              </m:r>
                              <m:r>
                                <a:rPr lang="en-US" b="0" i="1" smtClean="0">
                                  <a:latin typeface="Cambria Math" panose="02040503050406030204" pitchFamily="18" charset="0"/>
                                </a:rPr>
                                <m:t>𝑘𝑔</m:t>
                              </m:r>
                            </m:e>
                          </m:d>
                        </m:num>
                        <m:den>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6.7975×</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6</m:t>
                                      </m:r>
                                    </m:sup>
                                  </m:sSup>
                                  <m:r>
                                    <a:rPr lang="en-US" b="0" i="1" smtClean="0">
                                      <a:latin typeface="Cambria Math" panose="02040503050406030204" pitchFamily="18" charset="0"/>
                                    </a:rPr>
                                    <m:t> </m:t>
                                  </m:r>
                                  <m:r>
                                    <a:rPr lang="en-US" b="0" i="1" smtClean="0">
                                      <a:latin typeface="Cambria Math" panose="02040503050406030204" pitchFamily="18" charset="0"/>
                                    </a:rPr>
                                    <m:t>𝑚</m:t>
                                  </m:r>
                                </m:e>
                              </m:d>
                            </m:e>
                            <m:sup>
                              <m:r>
                                <a:rPr lang="en-US" b="0" i="1" smtClean="0">
                                  <a:latin typeface="Cambria Math" panose="02040503050406030204" pitchFamily="18" charset="0"/>
                                </a:rPr>
                                <m:t>2</m:t>
                              </m:r>
                            </m:sup>
                          </m:sSup>
                        </m:den>
                      </m:f>
                      <m:r>
                        <a:rPr lang="en-US" b="0" i="1" smtClean="0">
                          <a:latin typeface="Cambria Math" panose="02040503050406030204" pitchFamily="18" charset="0"/>
                        </a:rPr>
                        <m:t>=8.64 </m:t>
                      </m:r>
                      <m:r>
                        <a:rPr lang="en-US" b="0" i="1" smtClean="0">
                          <a:latin typeface="Cambria Math" panose="02040503050406030204" pitchFamily="18" charset="0"/>
                        </a:rPr>
                        <m:t>𝑚</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oMath>
                  </m:oMathPara>
                </a14:m>
                <a:endParaRPr lang="en-US" dirty="0"/>
              </a:p>
            </p:txBody>
          </p:sp>
        </mc:Choice>
        <mc:Fallback xmlns="">
          <p:sp>
            <p:nvSpPr>
              <p:cNvPr id="3" name="Notes Placeholder 2"/>
              <p:cNvSpPr>
                <a:spLocks noGrp="1"/>
              </p:cNvSpPr>
              <p:nvPr>
                <p:ph type="body" idx="1"/>
              </p:nvPr>
            </p:nvSpPr>
            <p:spPr/>
            <p:txBody>
              <a:bodyPr/>
              <a:lstStyle/>
              <a:p>
                <a:r>
                  <a:rPr lang="en-US" b="0" i="0">
                    <a:latin typeface="Cambria Math" panose="02040503050406030204" pitchFamily="18" charset="0"/>
                  </a:rPr>
                  <a:t>𝑟_𝐼𝑆𝑆=417.5×〖10〗^3  𝑚+6.38×〖10〗^6  𝑚=6.7975×〖10〗^6  𝑚</a:t>
                </a:r>
                <a:endParaRPr lang="en-US" b="0" dirty="0"/>
              </a:p>
              <a:p>
                <a:r>
                  <a:rPr lang="en-US" b="0" i="0">
                    <a:latin typeface="Cambria Math" panose="02040503050406030204" pitchFamily="18" charset="0"/>
                  </a:rPr>
                  <a:t>𝑔=𝐺𝑀/𝑟^2 </a:t>
                </a:r>
                <a:endParaRPr lang="en-US" b="0" dirty="0"/>
              </a:p>
              <a:p>
                <a:r>
                  <a:rPr lang="en-US" b="0" i="0">
                    <a:latin typeface="Cambria Math" panose="02040503050406030204" pitchFamily="18" charset="0"/>
                  </a:rPr>
                  <a:t>𝑔=(6.673×〖10〗^(−11)  (𝑁𝑚^2)/(𝑘𝑔^2 ))(5.98×〖10〗^24  𝑘𝑔)/(6.7975×〖10〗^6  𝑚)^2 =8.64 𝑚/𝑠^2</a:t>
                </a:r>
                <a:endParaRPr lang="en-US" dirty="0"/>
              </a:p>
            </p:txBody>
          </p:sp>
        </mc:Fallback>
      </mc:AlternateContent>
      <p:sp>
        <p:nvSpPr>
          <p:cNvPr id="4" name="Slide Number Placeholder 3"/>
          <p:cNvSpPr>
            <a:spLocks noGrp="1"/>
          </p:cNvSpPr>
          <p:nvPr>
            <p:ph type="sldNum" sz="quarter" idx="5"/>
          </p:nvPr>
        </p:nvSpPr>
        <p:spPr/>
        <p:txBody>
          <a:bodyPr/>
          <a:lstStyle/>
          <a:p>
            <a:fld id="{A67E8826-C454-42BF-B7E3-039B4E1BD0DE}" type="slidenum">
              <a:rPr lang="en-US" smtClean="0"/>
              <a:t>19</a:t>
            </a:fld>
            <a:endParaRPr lang="en-US"/>
          </a:p>
        </p:txBody>
      </p:sp>
    </p:spTree>
    <p:extLst>
      <p:ext uri="{BB962C8B-B14F-4D97-AF65-F5344CB8AC3E}">
        <p14:creationId xmlns:p14="http://schemas.microsoft.com/office/powerpoint/2010/main" val="50743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2</a:t>
            </a:fld>
            <a:endParaRPr lang="en-US"/>
          </a:p>
        </p:txBody>
      </p:sp>
    </p:spTree>
    <p:extLst>
      <p:ext uri="{BB962C8B-B14F-4D97-AF65-F5344CB8AC3E}">
        <p14:creationId xmlns:p14="http://schemas.microsoft.com/office/powerpoint/2010/main" val="2779025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7F6185-6285-4FEC-8CF6-962D1C733E47}" type="slidenum">
              <a:rPr lang="en-US" smtClean="0"/>
              <a:t>20</a:t>
            </a:fld>
            <a:endParaRPr lang="en-US"/>
          </a:p>
        </p:txBody>
      </p:sp>
    </p:spTree>
    <p:extLst>
      <p:ext uri="{BB962C8B-B14F-4D97-AF65-F5344CB8AC3E}">
        <p14:creationId xmlns:p14="http://schemas.microsoft.com/office/powerpoint/2010/main" val="3902495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NAD 2023 Standards</a:t>
            </a:r>
          </a:p>
          <a:p>
            <a:r>
              <a:rPr lang="en-US" dirty="0"/>
              <a:t>Gravity G2</a:t>
            </a:r>
          </a:p>
          <a:p>
            <a:endParaRPr lang="en-US" dirty="0"/>
          </a:p>
          <a:p>
            <a:r>
              <a:rPr lang="en-US"/>
              <a:t>Not in OpenStax </a:t>
            </a:r>
            <a:r>
              <a:rPr lang="en-US" dirty="0"/>
              <a:t>High School Physics </a:t>
            </a:r>
          </a:p>
          <a:p>
            <a:r>
              <a:rPr lang="en-US" dirty="0"/>
              <a:t>OpenStax College Physics 2e 6.6</a:t>
            </a:r>
          </a:p>
        </p:txBody>
      </p:sp>
      <p:sp>
        <p:nvSpPr>
          <p:cNvPr id="4" name="Slide Number Placeholder 3"/>
          <p:cNvSpPr>
            <a:spLocks noGrp="1"/>
          </p:cNvSpPr>
          <p:nvPr>
            <p:ph type="sldNum" sz="quarter" idx="5"/>
          </p:nvPr>
        </p:nvSpPr>
        <p:spPr/>
        <p:txBody>
          <a:bodyPr/>
          <a:lstStyle/>
          <a:p>
            <a:fld id="{A67E8826-C454-42BF-B7E3-039B4E1BD0DE}" type="slidenum">
              <a:rPr lang="en-US" smtClean="0"/>
              <a:t>21</a:t>
            </a:fld>
            <a:endParaRPr lang="en-US"/>
          </a:p>
        </p:txBody>
      </p:sp>
    </p:spTree>
    <p:extLst>
      <p:ext uri="{BB962C8B-B14F-4D97-AF65-F5344CB8AC3E}">
        <p14:creationId xmlns:p14="http://schemas.microsoft.com/office/powerpoint/2010/main" val="1223706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7E8826-C454-42BF-B7E3-039B4E1BD0DE}" type="slidenum">
              <a:rPr lang="en-US" smtClean="0"/>
              <a:t>22</a:t>
            </a:fld>
            <a:endParaRPr lang="en-US"/>
          </a:p>
        </p:txBody>
      </p:sp>
    </p:spTree>
    <p:extLst>
      <p:ext uri="{BB962C8B-B14F-4D97-AF65-F5344CB8AC3E}">
        <p14:creationId xmlns:p14="http://schemas.microsoft.com/office/powerpoint/2010/main" val="2065135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381000" y="685800"/>
            <a:ext cx="6096000" cy="3429000"/>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4DC5527F-D905-430E-88A8-149CBC3E84EF}" type="slidenum">
              <a:rPr lang="en-US" altLang="en-US" smtClean="0"/>
              <a:pPr/>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381000" y="685800"/>
            <a:ext cx="6096000" cy="3429000"/>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EE4243B-9BCD-4A98-BC29-C272F9CB96C7}" type="slidenum">
              <a:rPr lang="en-US" altLang="en-US" smtClean="0"/>
              <a:pPr/>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eaLnBrk="1" hangingPunct="1"/>
                <a14:m>
                  <m:oMathPara xmlns:m="http://schemas.openxmlformats.org/officeDocument/2006/math">
                    <m:oMathParaPr>
                      <m:jc m:val="centerGroup"/>
                    </m:oMathParaPr>
                    <m:oMath xmlns:m="http://schemas.openxmlformats.org/officeDocument/2006/math">
                      <m:r>
                        <a:rPr lang="en-US" altLang="en-US" i="1" dirty="0" smtClean="0">
                          <a:latin typeface="Cambria Math"/>
                        </a:rPr>
                        <m:t>𝑟</m:t>
                      </m:r>
                      <m:r>
                        <a:rPr lang="en-US" altLang="en-US" i="1" dirty="0" smtClean="0">
                          <a:latin typeface="Cambria Math"/>
                        </a:rPr>
                        <m:t>=500000 </m:t>
                      </m:r>
                      <m:r>
                        <a:rPr lang="en-US" altLang="en-US" i="1" dirty="0" smtClean="0">
                          <a:latin typeface="Cambria Math"/>
                        </a:rPr>
                        <m:t>𝑚</m:t>
                      </m:r>
                      <m:r>
                        <a:rPr lang="en-US" altLang="en-US" i="1" dirty="0" smtClean="0">
                          <a:latin typeface="Cambria Math"/>
                        </a:rPr>
                        <m:t>+6.38×</m:t>
                      </m:r>
                      <m:sSup>
                        <m:sSupPr>
                          <m:ctrlPr>
                            <a:rPr lang="en-US" altLang="en-US" b="0" i="1" dirty="0" smtClean="0">
                              <a:latin typeface="Cambria Math" panose="02040503050406030204" pitchFamily="18" charset="0"/>
                            </a:rPr>
                          </m:ctrlPr>
                        </m:sSupPr>
                        <m:e>
                          <m:r>
                            <a:rPr lang="en-US" altLang="en-US" i="1" dirty="0" smtClean="0">
                              <a:latin typeface="Cambria Math"/>
                            </a:rPr>
                            <m:t>10</m:t>
                          </m:r>
                        </m:e>
                        <m:sup>
                          <m:r>
                            <a:rPr lang="en-US" altLang="en-US" b="0" i="1" dirty="0" smtClean="0">
                              <a:latin typeface="Cambria Math"/>
                            </a:rPr>
                            <m:t>6</m:t>
                          </m:r>
                        </m:sup>
                      </m:sSup>
                      <m:r>
                        <a:rPr lang="en-US" altLang="en-US" b="0" i="1" dirty="0" smtClean="0">
                          <a:latin typeface="Cambria Math"/>
                        </a:rPr>
                        <m:t> </m:t>
                      </m:r>
                      <m:r>
                        <a:rPr lang="en-US" altLang="en-US" i="1" dirty="0" smtClean="0">
                          <a:latin typeface="Cambria Math"/>
                        </a:rPr>
                        <m:t>𝑚</m:t>
                      </m:r>
                      <m:r>
                        <a:rPr lang="en-US" altLang="en-US" i="1" dirty="0" smtClean="0">
                          <a:latin typeface="Cambria Math"/>
                        </a:rPr>
                        <m:t>=6.88×</m:t>
                      </m:r>
                      <m:sSup>
                        <m:sSupPr>
                          <m:ctrlPr>
                            <a:rPr lang="en-US" altLang="en-US" b="0" i="1" dirty="0" smtClean="0">
                              <a:latin typeface="Cambria Math" panose="02040503050406030204" pitchFamily="18" charset="0"/>
                            </a:rPr>
                          </m:ctrlPr>
                        </m:sSupPr>
                        <m:e>
                          <m:r>
                            <a:rPr lang="en-US" altLang="en-US" b="0" i="1" dirty="0" smtClean="0">
                              <a:latin typeface="Cambria Math"/>
                            </a:rPr>
                            <m:t>10</m:t>
                          </m:r>
                        </m:e>
                        <m:sup>
                          <m:r>
                            <a:rPr lang="en-US" altLang="en-US" b="0" i="1" dirty="0" smtClean="0">
                              <a:latin typeface="Cambria Math"/>
                            </a:rPr>
                            <m:t>6</m:t>
                          </m:r>
                        </m:sup>
                      </m:sSup>
                      <m:r>
                        <a:rPr lang="en-US" altLang="en-US" i="1" dirty="0" smtClean="0">
                          <a:latin typeface="Cambria Math"/>
                        </a:rPr>
                        <m:t> </m:t>
                      </m:r>
                      <m:r>
                        <a:rPr lang="en-US" altLang="en-US" i="1" dirty="0" smtClean="0">
                          <a:latin typeface="Cambria Math"/>
                        </a:rPr>
                        <m:t>𝑚</m:t>
                      </m:r>
                    </m:oMath>
                  </m:oMathPara>
                </a14:m>
                <a:endParaRPr lang="en-US" altLang="en-US" dirty="0"/>
              </a:p>
              <a:p>
                <a:pPr eaLnBrk="1" hangingPunct="1"/>
                <a14:m>
                  <m:oMathPara xmlns:m="http://schemas.openxmlformats.org/officeDocument/2006/math">
                    <m:oMathParaPr>
                      <m:jc m:val="centerGroup"/>
                    </m:oMathParaPr>
                    <m:oMath xmlns:m="http://schemas.openxmlformats.org/officeDocument/2006/math">
                      <m:r>
                        <a:rPr lang="en-US" altLang="en-US" i="1" dirty="0" smtClean="0">
                          <a:latin typeface="Cambria Math"/>
                        </a:rPr>
                        <m:t>𝐺</m:t>
                      </m:r>
                      <m:r>
                        <a:rPr lang="en-US" altLang="en-US" i="1" dirty="0" smtClean="0">
                          <a:latin typeface="Cambria Math"/>
                        </a:rPr>
                        <m:t>=6.67×</m:t>
                      </m:r>
                      <m:sSup>
                        <m:sSupPr>
                          <m:ctrlPr>
                            <a:rPr lang="en-US" altLang="en-US" b="0" i="1" dirty="0" smtClean="0">
                              <a:latin typeface="Cambria Math" panose="02040503050406030204" pitchFamily="18" charset="0"/>
                            </a:rPr>
                          </m:ctrlPr>
                        </m:sSupPr>
                        <m:e>
                          <m:r>
                            <a:rPr lang="en-US" altLang="en-US" i="1" dirty="0" smtClean="0">
                              <a:latin typeface="Cambria Math"/>
                            </a:rPr>
                            <m:t>10</m:t>
                          </m:r>
                        </m:e>
                        <m:sup>
                          <m:r>
                            <a:rPr lang="en-US" altLang="en-US" b="0" i="1" dirty="0" smtClean="0">
                              <a:latin typeface="Cambria Math"/>
                            </a:rPr>
                            <m:t>−11</m:t>
                          </m:r>
                        </m:sup>
                      </m:sSup>
                      <m:f>
                        <m:fPr>
                          <m:ctrlPr>
                            <a:rPr lang="en-US" altLang="en-US" i="1" dirty="0" smtClean="0">
                              <a:latin typeface="Cambria Math" panose="02040503050406030204" pitchFamily="18" charset="0"/>
                            </a:rPr>
                          </m:ctrlPr>
                        </m:fPr>
                        <m:num>
                          <m:r>
                            <a:rPr lang="en-US" altLang="en-US" i="1" dirty="0" smtClean="0">
                              <a:latin typeface="Cambria Math"/>
                            </a:rPr>
                            <m:t>𝑁</m:t>
                          </m:r>
                          <m:sSup>
                            <m:sSupPr>
                              <m:ctrlPr>
                                <a:rPr lang="en-US" altLang="en-US" b="0" i="1" dirty="0" smtClean="0">
                                  <a:latin typeface="Cambria Math" panose="02040503050406030204" pitchFamily="18" charset="0"/>
                                </a:rPr>
                              </m:ctrlPr>
                            </m:sSupPr>
                            <m:e>
                              <m:r>
                                <a:rPr lang="en-US" altLang="en-US" i="1" dirty="0" smtClean="0">
                                  <a:latin typeface="Cambria Math"/>
                                </a:rPr>
                                <m:t>𝑚</m:t>
                              </m:r>
                            </m:e>
                            <m:sup>
                              <m:r>
                                <a:rPr lang="en-US" altLang="en-US" b="0" i="1" dirty="0" smtClean="0">
                                  <a:latin typeface="Cambria Math"/>
                                </a:rPr>
                                <m:t>2</m:t>
                              </m:r>
                            </m:sup>
                          </m:sSup>
                        </m:num>
                        <m:den>
                          <m:r>
                            <a:rPr lang="en-US" altLang="en-US" i="1" dirty="0" smtClean="0">
                              <a:latin typeface="Cambria Math"/>
                            </a:rPr>
                            <m:t>𝑘</m:t>
                          </m:r>
                          <m:sSup>
                            <m:sSupPr>
                              <m:ctrlPr>
                                <a:rPr lang="en-US" altLang="en-US" b="0" i="1" dirty="0" smtClean="0">
                                  <a:latin typeface="Cambria Math" panose="02040503050406030204" pitchFamily="18" charset="0"/>
                                </a:rPr>
                              </m:ctrlPr>
                            </m:sSupPr>
                            <m:e>
                              <m:r>
                                <a:rPr lang="en-US" altLang="en-US" i="1" dirty="0" smtClean="0">
                                  <a:latin typeface="Cambria Math"/>
                                </a:rPr>
                                <m:t>𝑔</m:t>
                              </m:r>
                            </m:e>
                            <m:sup>
                              <m:r>
                                <a:rPr lang="en-US" altLang="en-US" b="0" i="1" dirty="0" smtClean="0">
                                  <a:latin typeface="Cambria Math"/>
                                </a:rPr>
                                <m:t>2</m:t>
                              </m:r>
                            </m:sup>
                          </m:sSup>
                        </m:den>
                      </m:f>
                    </m:oMath>
                  </m:oMathPara>
                </a14:m>
                <a:endParaRPr lang="en-US" altLang="en-US" i="1" dirty="0">
                  <a:latin typeface="Cambria Math"/>
                </a:endParaRPr>
              </a:p>
              <a:p>
                <a:pPr eaLnBrk="1" hangingPunct="1"/>
                <a14:m>
                  <m:oMathPara xmlns:m="http://schemas.openxmlformats.org/officeDocument/2006/math">
                    <m:oMathParaPr>
                      <m:jc m:val="centerGroup"/>
                    </m:oMathParaPr>
                    <m:oMath xmlns:m="http://schemas.openxmlformats.org/officeDocument/2006/math">
                      <m:r>
                        <a:rPr lang="en-US" altLang="en-US" i="1" dirty="0" smtClean="0">
                          <a:latin typeface="Cambria Math"/>
                        </a:rPr>
                        <m:t>𝑀</m:t>
                      </m:r>
                      <m:r>
                        <a:rPr lang="en-US" altLang="en-US" i="1" dirty="0" smtClean="0">
                          <a:latin typeface="Cambria Math"/>
                        </a:rPr>
                        <m:t>=5.98×</m:t>
                      </m:r>
                      <m:sSup>
                        <m:sSupPr>
                          <m:ctrlPr>
                            <a:rPr lang="en-US" altLang="en-US" b="0" i="1" dirty="0" smtClean="0">
                              <a:latin typeface="Cambria Math" panose="02040503050406030204" pitchFamily="18" charset="0"/>
                            </a:rPr>
                          </m:ctrlPr>
                        </m:sSupPr>
                        <m:e>
                          <m:r>
                            <a:rPr lang="en-US" altLang="en-US" i="1" dirty="0" smtClean="0">
                              <a:latin typeface="Cambria Math"/>
                            </a:rPr>
                            <m:t>10</m:t>
                          </m:r>
                        </m:e>
                        <m:sup>
                          <m:r>
                            <a:rPr lang="en-US" altLang="en-US" b="0" i="1" dirty="0" smtClean="0">
                              <a:latin typeface="Cambria Math"/>
                            </a:rPr>
                            <m:t>24</m:t>
                          </m:r>
                        </m:sup>
                      </m:sSup>
                      <m:r>
                        <a:rPr lang="en-US" altLang="en-US" i="1" dirty="0" smtClean="0">
                          <a:latin typeface="Cambria Math"/>
                        </a:rPr>
                        <m:t> </m:t>
                      </m:r>
                      <m:r>
                        <a:rPr lang="en-US" altLang="en-US" i="1" dirty="0" smtClean="0">
                          <a:latin typeface="Cambria Math"/>
                        </a:rPr>
                        <m:t>𝑘𝑔</m:t>
                      </m:r>
                    </m:oMath>
                  </m:oMathPara>
                </a14:m>
                <a:endParaRPr lang="en-US" altLang="en-US" dirty="0"/>
              </a:p>
              <a:p>
                <a:pPr eaLnBrk="1" hangingPunct="1"/>
                <a14:m>
                  <m:oMathPara xmlns:m="http://schemas.openxmlformats.org/officeDocument/2006/math">
                    <m:oMathParaPr>
                      <m:jc m:val="centerGroup"/>
                    </m:oMathParaPr>
                    <m:oMath xmlns:m="http://schemas.openxmlformats.org/officeDocument/2006/math">
                      <m:r>
                        <a:rPr lang="en-US" altLang="en-US" b="0" i="1" smtClean="0">
                          <a:latin typeface="Cambria Math"/>
                        </a:rPr>
                        <m:t>𝑣</m:t>
                      </m:r>
                      <m:r>
                        <a:rPr lang="en-US" altLang="en-US" b="0" i="1" smtClean="0">
                          <a:latin typeface="Cambria Math"/>
                        </a:rPr>
                        <m:t>=</m:t>
                      </m:r>
                      <m:rad>
                        <m:radPr>
                          <m:degHide m:val="on"/>
                          <m:ctrlPr>
                            <a:rPr lang="en-US" altLang="en-US" b="0" i="1" smtClean="0">
                              <a:latin typeface="Cambria Math" panose="02040503050406030204" pitchFamily="18" charset="0"/>
                            </a:rPr>
                          </m:ctrlPr>
                        </m:radPr>
                        <m:deg/>
                        <m:e>
                          <m:f>
                            <m:fPr>
                              <m:ctrlPr>
                                <a:rPr lang="en-US" altLang="en-US" b="0" i="1" smtClean="0">
                                  <a:latin typeface="Cambria Math" panose="02040503050406030204" pitchFamily="18" charset="0"/>
                                </a:rPr>
                              </m:ctrlPr>
                            </m:fPr>
                            <m:num>
                              <m:r>
                                <a:rPr lang="en-US" altLang="en-US" b="0" i="1" smtClean="0">
                                  <a:latin typeface="Cambria Math"/>
                                </a:rPr>
                                <m:t>𝐺𝑀</m:t>
                              </m:r>
                            </m:num>
                            <m:den>
                              <m:r>
                                <a:rPr lang="en-US" altLang="en-US" b="0" i="1" smtClean="0">
                                  <a:latin typeface="Cambria Math"/>
                                </a:rPr>
                                <m:t>𝑟</m:t>
                              </m:r>
                            </m:den>
                          </m:f>
                        </m:e>
                      </m:rad>
                    </m:oMath>
                  </m:oMathPara>
                </a14:m>
                <a:endParaRPr lang="en-US" altLang="en-US" dirty="0"/>
              </a:p>
              <a:p>
                <a:pPr eaLnBrk="1" hangingPunct="1"/>
                <a14:m>
                  <m:oMathPara xmlns:m="http://schemas.openxmlformats.org/officeDocument/2006/math">
                    <m:oMathParaPr>
                      <m:jc m:val="centerGroup"/>
                    </m:oMathParaPr>
                    <m:oMath xmlns:m="http://schemas.openxmlformats.org/officeDocument/2006/math">
                      <m:r>
                        <a:rPr lang="en-US" altLang="en-US" i="1" dirty="0" smtClean="0">
                          <a:latin typeface="Cambria Math"/>
                        </a:rPr>
                        <m:t>𝑣</m:t>
                      </m:r>
                      <m:r>
                        <a:rPr lang="en-US" altLang="en-US" i="1" dirty="0" smtClean="0">
                          <a:latin typeface="Cambria Math"/>
                        </a:rPr>
                        <m:t>=</m:t>
                      </m:r>
                      <m:rad>
                        <m:radPr>
                          <m:degHide m:val="on"/>
                          <m:ctrlPr>
                            <a:rPr lang="en-US" altLang="en-US" b="0" i="1" dirty="0" smtClean="0">
                              <a:latin typeface="Cambria Math" panose="02040503050406030204" pitchFamily="18" charset="0"/>
                              <a:sym typeface="Symbol" pitchFamily="18" charset="2"/>
                            </a:rPr>
                          </m:ctrlPr>
                        </m:radPr>
                        <m:deg/>
                        <m:e>
                          <m:f>
                            <m:fPr>
                              <m:ctrlPr>
                                <a:rPr lang="en-US" altLang="en-US" b="0" i="1" dirty="0" smtClean="0">
                                  <a:latin typeface="Cambria Math" panose="02040503050406030204" pitchFamily="18" charset="0"/>
                                  <a:sym typeface="Symbol" pitchFamily="18" charset="2"/>
                                </a:rPr>
                              </m:ctrlPr>
                            </m:fPr>
                            <m:num>
                              <m:d>
                                <m:dPr>
                                  <m:ctrlPr>
                                    <a:rPr lang="en-US" altLang="en-US" b="0" i="1" dirty="0" smtClean="0">
                                      <a:latin typeface="Cambria Math" panose="02040503050406030204" pitchFamily="18" charset="0"/>
                                      <a:sym typeface="Symbol" pitchFamily="18" charset="2"/>
                                    </a:rPr>
                                  </m:ctrlPr>
                                </m:dPr>
                                <m:e>
                                  <m:r>
                                    <a:rPr lang="en-US" altLang="en-US" i="1" dirty="0" smtClean="0">
                                      <a:latin typeface="Cambria Math"/>
                                      <a:sym typeface="Symbol" pitchFamily="18" charset="2"/>
                                    </a:rPr>
                                    <m:t>6.67</m:t>
                                  </m:r>
                                  <m:r>
                                    <a:rPr lang="en-US" altLang="en-US" b="0" i="1" dirty="0" smtClean="0">
                                      <a:latin typeface="Cambria Math"/>
                                      <a:sym typeface="Symbol" pitchFamily="18" charset="2"/>
                                    </a:rPr>
                                    <m:t>×</m:t>
                                  </m:r>
                                  <m:sSup>
                                    <m:sSupPr>
                                      <m:ctrlPr>
                                        <a:rPr lang="en-US" altLang="en-US" b="0" i="1" dirty="0" smtClean="0">
                                          <a:latin typeface="Cambria Math" panose="02040503050406030204" pitchFamily="18" charset="0"/>
                                          <a:sym typeface="Symbol" pitchFamily="18" charset="2"/>
                                        </a:rPr>
                                      </m:ctrlPr>
                                    </m:sSupPr>
                                    <m:e>
                                      <m:r>
                                        <a:rPr lang="en-US" altLang="en-US" i="1" dirty="0" smtClean="0">
                                          <a:latin typeface="Cambria Math"/>
                                          <a:sym typeface="Symbol" pitchFamily="18" charset="2"/>
                                        </a:rPr>
                                        <m:t>10</m:t>
                                      </m:r>
                                    </m:e>
                                    <m:sup>
                                      <m:r>
                                        <a:rPr lang="en-US" altLang="en-US" b="0" i="1" dirty="0" smtClean="0">
                                          <a:latin typeface="Cambria Math"/>
                                          <a:sym typeface="Symbol" pitchFamily="18" charset="2"/>
                                        </a:rPr>
                                        <m:t>−11</m:t>
                                      </m:r>
                                    </m:sup>
                                  </m:sSup>
                                  <m:f>
                                    <m:fPr>
                                      <m:ctrlPr>
                                        <a:rPr lang="en-US" altLang="en-US" b="0" i="1" dirty="0" smtClean="0">
                                          <a:latin typeface="Cambria Math" panose="02040503050406030204" pitchFamily="18" charset="0"/>
                                          <a:sym typeface="Symbol" pitchFamily="18" charset="2"/>
                                        </a:rPr>
                                      </m:ctrlPr>
                                    </m:fPr>
                                    <m:num>
                                      <m:r>
                                        <a:rPr lang="en-US" altLang="en-US" b="0" i="1" dirty="0" smtClean="0">
                                          <a:latin typeface="Cambria Math"/>
                                          <a:sym typeface="Symbol" pitchFamily="18" charset="2"/>
                                        </a:rPr>
                                        <m:t>𝑁</m:t>
                                      </m:r>
                                      <m:sSup>
                                        <m:sSupPr>
                                          <m:ctrlPr>
                                            <a:rPr lang="en-US" altLang="en-US" b="0" i="1" dirty="0" smtClean="0">
                                              <a:latin typeface="Cambria Math" panose="02040503050406030204" pitchFamily="18" charset="0"/>
                                              <a:sym typeface="Symbol" pitchFamily="18" charset="2"/>
                                            </a:rPr>
                                          </m:ctrlPr>
                                        </m:sSupPr>
                                        <m:e>
                                          <m:r>
                                            <a:rPr lang="en-US" altLang="en-US" b="0" i="1" dirty="0" smtClean="0">
                                              <a:latin typeface="Cambria Math"/>
                                              <a:sym typeface="Symbol" pitchFamily="18" charset="2"/>
                                            </a:rPr>
                                            <m:t>𝑚</m:t>
                                          </m:r>
                                        </m:e>
                                        <m:sup>
                                          <m:r>
                                            <a:rPr lang="en-US" altLang="en-US" b="0" i="1" dirty="0" smtClean="0">
                                              <a:latin typeface="Cambria Math"/>
                                              <a:sym typeface="Symbol" pitchFamily="18" charset="2"/>
                                            </a:rPr>
                                            <m:t>2</m:t>
                                          </m:r>
                                        </m:sup>
                                      </m:sSup>
                                    </m:num>
                                    <m:den>
                                      <m:r>
                                        <a:rPr lang="en-US" altLang="en-US" b="0" i="1" dirty="0" smtClean="0">
                                          <a:latin typeface="Cambria Math"/>
                                          <a:sym typeface="Symbol" pitchFamily="18" charset="2"/>
                                        </a:rPr>
                                        <m:t>𝑘</m:t>
                                      </m:r>
                                      <m:sSup>
                                        <m:sSupPr>
                                          <m:ctrlPr>
                                            <a:rPr lang="en-US" altLang="en-US" b="0" i="1" dirty="0" smtClean="0">
                                              <a:latin typeface="Cambria Math" panose="02040503050406030204" pitchFamily="18" charset="0"/>
                                              <a:sym typeface="Symbol" pitchFamily="18" charset="2"/>
                                            </a:rPr>
                                          </m:ctrlPr>
                                        </m:sSupPr>
                                        <m:e>
                                          <m:r>
                                            <a:rPr lang="en-US" altLang="en-US" b="0" i="1" dirty="0" smtClean="0">
                                              <a:latin typeface="Cambria Math"/>
                                              <a:sym typeface="Symbol" pitchFamily="18" charset="2"/>
                                            </a:rPr>
                                            <m:t>𝑔</m:t>
                                          </m:r>
                                        </m:e>
                                        <m:sup>
                                          <m:r>
                                            <a:rPr lang="en-US" altLang="en-US" b="0" i="1" dirty="0" smtClean="0">
                                              <a:latin typeface="Cambria Math"/>
                                              <a:sym typeface="Symbol" pitchFamily="18" charset="2"/>
                                            </a:rPr>
                                            <m:t>2</m:t>
                                          </m:r>
                                        </m:sup>
                                      </m:sSup>
                                    </m:den>
                                  </m:f>
                                </m:e>
                              </m:d>
                              <m:d>
                                <m:dPr>
                                  <m:ctrlPr>
                                    <a:rPr lang="en-US" altLang="en-US" b="0" i="1" dirty="0" smtClean="0">
                                      <a:latin typeface="Cambria Math" panose="02040503050406030204" pitchFamily="18" charset="0"/>
                                      <a:sym typeface="Symbol" pitchFamily="18" charset="2"/>
                                    </a:rPr>
                                  </m:ctrlPr>
                                </m:dPr>
                                <m:e>
                                  <m:r>
                                    <a:rPr lang="en-US" altLang="en-US" i="1" dirty="0" smtClean="0">
                                      <a:latin typeface="Cambria Math"/>
                                      <a:sym typeface="Symbol" pitchFamily="18" charset="2"/>
                                    </a:rPr>
                                    <m:t>5.98</m:t>
                                  </m:r>
                                  <m:r>
                                    <a:rPr lang="en-US" altLang="en-US" b="0" i="1" dirty="0" smtClean="0">
                                      <a:latin typeface="Cambria Math"/>
                                      <a:sym typeface="Symbol" pitchFamily="18" charset="2"/>
                                    </a:rPr>
                                    <m:t>×</m:t>
                                  </m:r>
                                  <m:sSup>
                                    <m:sSupPr>
                                      <m:ctrlPr>
                                        <a:rPr lang="en-US" altLang="en-US" b="0" i="1" dirty="0" smtClean="0">
                                          <a:latin typeface="Cambria Math" panose="02040503050406030204" pitchFamily="18" charset="0"/>
                                          <a:sym typeface="Symbol" pitchFamily="18" charset="2"/>
                                        </a:rPr>
                                      </m:ctrlPr>
                                    </m:sSupPr>
                                    <m:e>
                                      <m:r>
                                        <a:rPr lang="en-US" altLang="en-US" i="1" dirty="0" smtClean="0">
                                          <a:latin typeface="Cambria Math"/>
                                          <a:sym typeface="Symbol" pitchFamily="18" charset="2"/>
                                        </a:rPr>
                                        <m:t>10</m:t>
                                      </m:r>
                                    </m:e>
                                    <m:sup>
                                      <m:r>
                                        <a:rPr lang="en-US" altLang="en-US" b="0" i="1" dirty="0" smtClean="0">
                                          <a:latin typeface="Cambria Math"/>
                                          <a:sym typeface="Symbol" pitchFamily="18" charset="2"/>
                                        </a:rPr>
                                        <m:t>24</m:t>
                                      </m:r>
                                    </m:sup>
                                  </m:sSup>
                                  <m:r>
                                    <a:rPr lang="en-US" altLang="en-US" i="1" dirty="0" smtClean="0">
                                      <a:latin typeface="Cambria Math"/>
                                      <a:sym typeface="Symbol" pitchFamily="18" charset="2"/>
                                    </a:rPr>
                                    <m:t> </m:t>
                                  </m:r>
                                  <m:r>
                                    <a:rPr lang="en-US" altLang="en-US" i="1" dirty="0" smtClean="0">
                                      <a:latin typeface="Cambria Math"/>
                                      <a:sym typeface="Symbol" pitchFamily="18" charset="2"/>
                                    </a:rPr>
                                    <m:t>𝑘𝑔</m:t>
                                  </m:r>
                                </m:e>
                              </m:d>
                            </m:num>
                            <m:den>
                              <m:r>
                                <a:rPr lang="en-US" altLang="en-US" i="1" dirty="0" smtClean="0">
                                  <a:latin typeface="Cambria Math"/>
                                  <a:sym typeface="Symbol" pitchFamily="18" charset="2"/>
                                </a:rPr>
                                <m:t>6.88</m:t>
                              </m:r>
                              <m:r>
                                <a:rPr lang="en-US" altLang="en-US" b="0" i="1" dirty="0" smtClean="0">
                                  <a:latin typeface="Cambria Math"/>
                                  <a:sym typeface="Symbol" pitchFamily="18" charset="2"/>
                                </a:rPr>
                                <m:t>×</m:t>
                              </m:r>
                              <m:sSup>
                                <m:sSupPr>
                                  <m:ctrlPr>
                                    <a:rPr lang="en-US" altLang="en-US" b="0" i="1" dirty="0" smtClean="0">
                                      <a:latin typeface="Cambria Math" panose="02040503050406030204" pitchFamily="18" charset="0"/>
                                      <a:sym typeface="Symbol" pitchFamily="18" charset="2"/>
                                    </a:rPr>
                                  </m:ctrlPr>
                                </m:sSupPr>
                                <m:e>
                                  <m:r>
                                    <a:rPr lang="en-US" altLang="en-US" i="1" dirty="0" smtClean="0">
                                      <a:latin typeface="Cambria Math"/>
                                      <a:sym typeface="Symbol" pitchFamily="18" charset="2"/>
                                    </a:rPr>
                                    <m:t>10</m:t>
                                  </m:r>
                                </m:e>
                                <m:sup>
                                  <m:r>
                                    <a:rPr lang="en-US" altLang="en-US" b="0" i="1" dirty="0" smtClean="0">
                                      <a:latin typeface="Cambria Math"/>
                                      <a:sym typeface="Symbol" pitchFamily="18" charset="2"/>
                                    </a:rPr>
                                    <m:t>6</m:t>
                                  </m:r>
                                </m:sup>
                              </m:sSup>
                              <m:r>
                                <a:rPr lang="en-US" altLang="en-US" b="0" i="1" dirty="0" smtClean="0">
                                  <a:latin typeface="Cambria Math"/>
                                  <a:sym typeface="Symbol" pitchFamily="18" charset="2"/>
                                </a:rPr>
                                <m:t> </m:t>
                              </m:r>
                              <m:r>
                                <a:rPr lang="en-US" altLang="en-US" i="1" dirty="0" smtClean="0">
                                  <a:latin typeface="Cambria Math"/>
                                  <a:sym typeface="Symbol" pitchFamily="18" charset="2"/>
                                </a:rPr>
                                <m:t>𝑚</m:t>
                              </m:r>
                            </m:den>
                          </m:f>
                        </m:e>
                      </m:rad>
                      <m:r>
                        <a:rPr lang="en-US" altLang="en-US" i="1" dirty="0" smtClean="0">
                          <a:latin typeface="Cambria Math"/>
                          <a:sym typeface="Symbol" pitchFamily="18" charset="2"/>
                        </a:rPr>
                        <m:t>=7614 </m:t>
                      </m:r>
                      <m:r>
                        <a:rPr lang="en-US" altLang="en-US" i="1" dirty="0" smtClean="0">
                          <a:latin typeface="Cambria Math"/>
                          <a:sym typeface="Symbol" pitchFamily="18" charset="2"/>
                        </a:rPr>
                        <m:t>𝑚</m:t>
                      </m:r>
                      <m:r>
                        <a:rPr lang="en-US" altLang="en-US" i="1" dirty="0" smtClean="0">
                          <a:latin typeface="Cambria Math"/>
                          <a:sym typeface="Symbol" pitchFamily="18" charset="2"/>
                        </a:rPr>
                        <m:t>/</m:t>
                      </m:r>
                      <m:r>
                        <a:rPr lang="en-US" altLang="en-US" i="1" dirty="0" smtClean="0">
                          <a:latin typeface="Cambria Math"/>
                          <a:sym typeface="Symbol" pitchFamily="18" charset="2"/>
                        </a:rPr>
                        <m:t>𝑠</m:t>
                      </m:r>
                    </m:oMath>
                  </m:oMathPara>
                </a14:m>
                <a:endParaRPr lang="en-US" altLang="en-US" dirty="0"/>
              </a:p>
              <a:p>
                <a:endParaRPr lang="en-US" dirty="0"/>
              </a:p>
            </p:txBody>
          </p:sp>
        </mc:Choice>
        <mc:Fallback xmlns="">
          <p:sp>
            <p:nvSpPr>
              <p:cNvPr id="3" name="Notes Placeholder 2"/>
              <p:cNvSpPr>
                <a:spLocks noGrp="1"/>
              </p:cNvSpPr>
              <p:nvPr>
                <p:ph type="body" idx="1"/>
              </p:nvPr>
            </p:nvSpPr>
            <p:spPr/>
            <p:txBody>
              <a:bodyPr/>
              <a:lstStyle/>
              <a:p>
                <a:pPr eaLnBrk="1" hangingPunct="1"/>
                <a:r>
                  <a:rPr lang="en-US" altLang="en-US" i="0" dirty="0" smtClean="0">
                    <a:latin typeface="Cambria Math"/>
                  </a:rPr>
                  <a:t>𝑟=500000</a:t>
                </a:r>
                <a:r>
                  <a:rPr lang="en-US" altLang="en-US" b="0" i="0" dirty="0" smtClean="0">
                    <a:latin typeface="Cambria Math"/>
                  </a:rPr>
                  <a:t> </a:t>
                </a:r>
                <a:r>
                  <a:rPr lang="en-US" altLang="en-US" i="0" dirty="0" smtClean="0">
                    <a:latin typeface="Cambria Math"/>
                  </a:rPr>
                  <a:t>𝑚+6.38</a:t>
                </a:r>
                <a:r>
                  <a:rPr lang="en-US" altLang="en-US" b="0" i="0" dirty="0" smtClean="0">
                    <a:latin typeface="Cambria Math"/>
                  </a:rPr>
                  <a:t>×〖</a:t>
                </a:r>
                <a:r>
                  <a:rPr lang="en-US" altLang="en-US" i="0" dirty="0" smtClean="0">
                    <a:latin typeface="Cambria Math"/>
                  </a:rPr>
                  <a:t>10</a:t>
                </a:r>
                <a:r>
                  <a:rPr lang="en-US" altLang="en-US" b="0" i="0" dirty="0" smtClean="0">
                    <a:latin typeface="Cambria Math"/>
                  </a:rPr>
                  <a:t>〗^6  </a:t>
                </a:r>
                <a:r>
                  <a:rPr lang="en-US" altLang="en-US" i="0" dirty="0" smtClean="0">
                    <a:latin typeface="Cambria Math"/>
                  </a:rPr>
                  <a:t>𝑚=6</a:t>
                </a:r>
                <a:r>
                  <a:rPr lang="en-US" altLang="en-US" b="0" i="0" dirty="0" smtClean="0">
                    <a:latin typeface="Cambria Math"/>
                  </a:rPr>
                  <a:t>.</a:t>
                </a:r>
                <a:r>
                  <a:rPr lang="en-US" altLang="en-US" i="0" dirty="0" smtClean="0">
                    <a:latin typeface="Cambria Math"/>
                  </a:rPr>
                  <a:t>88</a:t>
                </a:r>
                <a:r>
                  <a:rPr lang="en-US" altLang="en-US" b="0" i="0" dirty="0" smtClean="0">
                    <a:latin typeface="Cambria Math"/>
                  </a:rPr>
                  <a:t>×〖10〗^6 </a:t>
                </a:r>
                <a:r>
                  <a:rPr lang="en-US" altLang="en-US" i="0" dirty="0" smtClean="0">
                    <a:latin typeface="Cambria Math"/>
                  </a:rPr>
                  <a:t> 𝑚</a:t>
                </a:r>
                <a:endParaRPr lang="en-US" altLang="en-US" dirty="0" smtClean="0"/>
              </a:p>
              <a:p>
                <a:pPr eaLnBrk="1" hangingPunct="1"/>
                <a:r>
                  <a:rPr lang="en-US" altLang="en-US" i="0" dirty="0" smtClean="0">
                    <a:latin typeface="Cambria Math"/>
                  </a:rPr>
                  <a:t>𝐺=6.67</a:t>
                </a:r>
                <a:r>
                  <a:rPr lang="en-US" altLang="en-US" b="0" i="0" dirty="0" smtClean="0">
                    <a:latin typeface="Cambria Math"/>
                  </a:rPr>
                  <a:t>×〖</a:t>
                </a:r>
                <a:r>
                  <a:rPr lang="en-US" altLang="en-US" i="0" dirty="0" smtClean="0">
                    <a:latin typeface="Cambria Math"/>
                  </a:rPr>
                  <a:t>10</a:t>
                </a:r>
                <a:r>
                  <a:rPr lang="en-US" altLang="en-US" b="0" i="0" dirty="0" smtClean="0">
                    <a:latin typeface="Cambria Math"/>
                  </a:rPr>
                  <a:t>〗^(−11) </a:t>
                </a:r>
                <a:r>
                  <a:rPr lang="en-US" altLang="en-US" i="0" dirty="0" smtClean="0">
                    <a:latin typeface="Cambria Math"/>
                  </a:rPr>
                  <a:t> (𝑁𝑚</a:t>
                </a:r>
                <a:r>
                  <a:rPr lang="en-US" altLang="en-US" b="0" i="0" dirty="0" smtClean="0">
                    <a:latin typeface="Cambria Math"/>
                  </a:rPr>
                  <a:t>^2)/(</a:t>
                </a:r>
                <a:r>
                  <a:rPr lang="en-US" altLang="en-US" i="0" dirty="0" smtClean="0">
                    <a:latin typeface="Cambria Math"/>
                  </a:rPr>
                  <a:t>𝑘𝑔</a:t>
                </a:r>
                <a:r>
                  <a:rPr lang="en-US" altLang="en-US" b="0" i="0" dirty="0" smtClean="0">
                    <a:latin typeface="Cambria Math"/>
                  </a:rPr>
                  <a:t>^2 )</a:t>
                </a:r>
                <a:endParaRPr lang="en-US" altLang="en-US" i="1" dirty="0" smtClean="0">
                  <a:latin typeface="Cambria Math"/>
                </a:endParaRPr>
              </a:p>
              <a:p>
                <a:pPr eaLnBrk="1" hangingPunct="1"/>
                <a:r>
                  <a:rPr lang="en-US" altLang="en-US" i="0" dirty="0" smtClean="0">
                    <a:latin typeface="Cambria Math"/>
                  </a:rPr>
                  <a:t>𝑀=5.98</a:t>
                </a:r>
                <a:r>
                  <a:rPr lang="en-US" altLang="en-US" b="0" i="0" dirty="0" smtClean="0">
                    <a:latin typeface="Cambria Math"/>
                  </a:rPr>
                  <a:t>×〖</a:t>
                </a:r>
                <a:r>
                  <a:rPr lang="en-US" altLang="en-US" i="0" dirty="0" smtClean="0">
                    <a:latin typeface="Cambria Math"/>
                  </a:rPr>
                  <a:t>10</a:t>
                </a:r>
                <a:r>
                  <a:rPr lang="en-US" altLang="en-US" b="0" i="0" dirty="0" smtClean="0">
                    <a:latin typeface="Cambria Math"/>
                  </a:rPr>
                  <a:t>〗^24 </a:t>
                </a:r>
                <a:r>
                  <a:rPr lang="en-US" altLang="en-US" i="0" dirty="0" smtClean="0">
                    <a:latin typeface="Cambria Math"/>
                  </a:rPr>
                  <a:t> 𝑘𝑔</a:t>
                </a:r>
                <a:endParaRPr lang="en-US" altLang="en-US" dirty="0" smtClean="0"/>
              </a:p>
              <a:p>
                <a:pPr eaLnBrk="1" hangingPunct="1"/>
                <a:r>
                  <a:rPr lang="en-US" altLang="en-US" b="0" i="0" smtClean="0">
                    <a:latin typeface="Cambria Math"/>
                  </a:rPr>
                  <a:t>𝑣=√(𝐺𝑀/𝑟)</a:t>
                </a:r>
                <a:endParaRPr lang="en-US" altLang="en-US" dirty="0" smtClean="0"/>
              </a:p>
              <a:p>
                <a:pPr eaLnBrk="1" hangingPunct="1"/>
                <a:r>
                  <a:rPr lang="en-US" altLang="en-US" i="0" dirty="0" smtClean="0">
                    <a:latin typeface="Cambria Math"/>
                  </a:rPr>
                  <a:t>𝑣=</a:t>
                </a:r>
                <a:r>
                  <a:rPr lang="en-US" altLang="en-US" b="0" i="0" dirty="0" smtClean="0">
                    <a:latin typeface="Cambria Math"/>
                    <a:sym typeface="Symbol" pitchFamily="18" charset="2"/>
                  </a:rPr>
                  <a:t>√((</a:t>
                </a:r>
                <a:r>
                  <a:rPr lang="en-US" altLang="en-US" i="0" dirty="0" smtClean="0">
                    <a:latin typeface="Cambria Math"/>
                    <a:sym typeface="Symbol" pitchFamily="18" charset="2"/>
                  </a:rPr>
                  <a:t>6.67</a:t>
                </a:r>
                <a:r>
                  <a:rPr lang="en-US" altLang="en-US" b="0" i="0" dirty="0" smtClean="0">
                    <a:latin typeface="Cambria Math"/>
                    <a:sym typeface="Symbol" pitchFamily="18" charset="2"/>
                  </a:rPr>
                  <a:t>×〖</a:t>
                </a:r>
                <a:r>
                  <a:rPr lang="en-US" altLang="en-US" i="0" dirty="0" smtClean="0">
                    <a:latin typeface="Cambria Math"/>
                    <a:sym typeface="Symbol" pitchFamily="18" charset="2"/>
                  </a:rPr>
                  <a:t>10</a:t>
                </a:r>
                <a:r>
                  <a:rPr lang="en-US" altLang="en-US" b="0" i="0" dirty="0" smtClean="0">
                    <a:latin typeface="Cambria Math"/>
                    <a:sym typeface="Symbol" pitchFamily="18" charset="2"/>
                  </a:rPr>
                  <a:t>〗^(−11)  (𝑁𝑚^2)/(𝑘𝑔^2 ))(</a:t>
                </a:r>
                <a:r>
                  <a:rPr lang="en-US" altLang="en-US" i="0" dirty="0" smtClean="0">
                    <a:latin typeface="Cambria Math"/>
                    <a:sym typeface="Symbol" pitchFamily="18" charset="2"/>
                  </a:rPr>
                  <a:t>5.98</a:t>
                </a:r>
                <a:r>
                  <a:rPr lang="en-US" altLang="en-US" b="0" i="0" dirty="0" smtClean="0">
                    <a:latin typeface="Cambria Math"/>
                    <a:sym typeface="Symbol" pitchFamily="18" charset="2"/>
                  </a:rPr>
                  <a:t>×〖</a:t>
                </a:r>
                <a:r>
                  <a:rPr lang="en-US" altLang="en-US" i="0" dirty="0" smtClean="0">
                    <a:latin typeface="Cambria Math"/>
                    <a:sym typeface="Symbol" pitchFamily="18" charset="2"/>
                  </a:rPr>
                  <a:t>10</a:t>
                </a:r>
                <a:r>
                  <a:rPr lang="en-US" altLang="en-US" b="0" i="0" dirty="0" smtClean="0">
                    <a:latin typeface="Cambria Math"/>
                    <a:sym typeface="Symbol" pitchFamily="18" charset="2"/>
                  </a:rPr>
                  <a:t>〗^24 </a:t>
                </a:r>
                <a:r>
                  <a:rPr lang="en-US" altLang="en-US" i="0" dirty="0" smtClean="0">
                    <a:latin typeface="Cambria Math"/>
                    <a:sym typeface="Symbol" pitchFamily="18" charset="2"/>
                  </a:rPr>
                  <a:t> 𝑘𝑔</a:t>
                </a:r>
                <a:r>
                  <a:rPr lang="en-US" altLang="en-US" b="0" i="0" dirty="0" smtClean="0">
                    <a:latin typeface="Cambria Math"/>
                    <a:sym typeface="Symbol" pitchFamily="18" charset="2"/>
                  </a:rPr>
                  <a:t>)/(</a:t>
                </a:r>
                <a:r>
                  <a:rPr lang="en-US" altLang="en-US" i="0" dirty="0" smtClean="0">
                    <a:latin typeface="Cambria Math"/>
                    <a:sym typeface="Symbol" pitchFamily="18" charset="2"/>
                  </a:rPr>
                  <a:t>6.88</a:t>
                </a:r>
                <a:r>
                  <a:rPr lang="en-US" altLang="en-US" b="0" i="0" dirty="0" smtClean="0">
                    <a:latin typeface="Cambria Math"/>
                    <a:sym typeface="Symbol" pitchFamily="18" charset="2"/>
                  </a:rPr>
                  <a:t>×〖</a:t>
                </a:r>
                <a:r>
                  <a:rPr lang="en-US" altLang="en-US" i="0" dirty="0" smtClean="0">
                    <a:latin typeface="Cambria Math"/>
                    <a:sym typeface="Symbol" pitchFamily="18" charset="2"/>
                  </a:rPr>
                  <a:t>10</a:t>
                </a:r>
                <a:r>
                  <a:rPr lang="en-US" altLang="en-US" b="0" i="0" dirty="0" smtClean="0">
                    <a:latin typeface="Cambria Math"/>
                    <a:sym typeface="Symbol" pitchFamily="18" charset="2"/>
                  </a:rPr>
                  <a:t>〗^6  </a:t>
                </a:r>
                <a:r>
                  <a:rPr lang="en-US" altLang="en-US" i="0" dirty="0" smtClean="0">
                    <a:latin typeface="Cambria Math"/>
                    <a:sym typeface="Symbol" pitchFamily="18" charset="2"/>
                  </a:rPr>
                  <a:t>𝑚</a:t>
                </a:r>
                <a:r>
                  <a:rPr lang="en-US" altLang="en-US" b="0" i="0" dirty="0" smtClean="0">
                    <a:latin typeface="Cambria Math"/>
                    <a:sym typeface="Symbol" pitchFamily="18" charset="2"/>
                  </a:rPr>
                  <a:t>))</a:t>
                </a:r>
                <a:r>
                  <a:rPr lang="en-US" altLang="en-US" i="0" dirty="0" smtClean="0">
                    <a:latin typeface="Cambria Math"/>
                    <a:sym typeface="Symbol" pitchFamily="18" charset="2"/>
                  </a:rPr>
                  <a:t>=7614 𝑚/𝑠</a:t>
                </a:r>
                <a:endParaRPr lang="en-US" altLang="en-US" dirty="0" smtClean="0"/>
              </a:p>
              <a:p>
                <a:endParaRPr lang="en-US" dirty="0"/>
              </a:p>
            </p:txBody>
          </p:sp>
        </mc:Fallback>
      </mc:AlternateContent>
      <p:sp>
        <p:nvSpPr>
          <p:cNvPr id="4" name="Slide Number Placeholder 3"/>
          <p:cNvSpPr>
            <a:spLocks noGrp="1"/>
          </p:cNvSpPr>
          <p:nvPr>
            <p:ph type="sldNum" sz="quarter" idx="10"/>
          </p:nvPr>
        </p:nvSpPr>
        <p:spPr/>
        <p:txBody>
          <a:bodyPr/>
          <a:lstStyle/>
          <a:p>
            <a:fld id="{847F6185-6285-4FEC-8CF6-962D1C733E47}" type="slidenum">
              <a:rPr lang="en-US" smtClean="0"/>
              <a:t>25</a:t>
            </a:fld>
            <a:endParaRPr lang="en-US"/>
          </a:p>
        </p:txBody>
      </p:sp>
    </p:spTree>
    <p:extLst>
      <p:ext uri="{BB962C8B-B14F-4D97-AF65-F5344CB8AC3E}">
        <p14:creationId xmlns:p14="http://schemas.microsoft.com/office/powerpoint/2010/main" val="107102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eaLnBrk="1" hangingPunct="1"/>
                <a14:m>
                  <m:oMathPara xmlns:m="http://schemas.openxmlformats.org/officeDocument/2006/math">
                    <m:oMathParaPr>
                      <m:jc m:val="centerGroup"/>
                    </m:oMathParaPr>
                    <m:oMath xmlns:m="http://schemas.openxmlformats.org/officeDocument/2006/math">
                      <m:r>
                        <a:rPr lang="en-US" altLang="en-US" i="1" dirty="0" smtClean="0">
                          <a:latin typeface="Cambria Math"/>
                        </a:rPr>
                        <m:t>𝑣</m:t>
                      </m:r>
                      <m:r>
                        <a:rPr lang="en-US" altLang="en-US" i="1" dirty="0" smtClean="0">
                          <a:latin typeface="Cambria Math"/>
                        </a:rPr>
                        <m:t>=</m:t>
                      </m:r>
                      <m:rad>
                        <m:radPr>
                          <m:degHide m:val="on"/>
                          <m:ctrlPr>
                            <a:rPr lang="en-US" altLang="en-US" b="0" i="1" dirty="0" smtClean="0">
                              <a:latin typeface="Cambria Math" panose="02040503050406030204" pitchFamily="18" charset="0"/>
                              <a:sym typeface="Symbol" pitchFamily="18" charset="2"/>
                            </a:rPr>
                          </m:ctrlPr>
                        </m:radPr>
                        <m:deg/>
                        <m:e>
                          <m:f>
                            <m:fPr>
                              <m:ctrlPr>
                                <a:rPr lang="en-US" altLang="en-US" i="1" dirty="0" smtClean="0">
                                  <a:latin typeface="Cambria Math" panose="02040503050406030204" pitchFamily="18" charset="0"/>
                                  <a:sym typeface="Symbol" pitchFamily="18" charset="2"/>
                                </a:rPr>
                              </m:ctrlPr>
                            </m:fPr>
                            <m:num>
                              <m:r>
                                <a:rPr lang="en-US" altLang="en-US" i="1" dirty="0" smtClean="0">
                                  <a:latin typeface="Cambria Math"/>
                                  <a:sym typeface="Symbol" pitchFamily="18" charset="2"/>
                                </a:rPr>
                                <m:t>𝐺𝑀</m:t>
                              </m:r>
                            </m:num>
                            <m:den>
                              <m:r>
                                <a:rPr lang="en-US" altLang="en-US" i="1" dirty="0" smtClean="0">
                                  <a:latin typeface="Cambria Math"/>
                                  <a:sym typeface="Symbol" pitchFamily="18" charset="2"/>
                                </a:rPr>
                                <m:t>𝑟</m:t>
                              </m:r>
                            </m:den>
                          </m:f>
                        </m:e>
                      </m:rad>
                    </m:oMath>
                  </m:oMathPara>
                </a14:m>
                <a:endParaRPr lang="en-US" altLang="en-US" dirty="0">
                  <a:sym typeface="Symbol" pitchFamily="18" charset="2"/>
                </a:endParaRPr>
              </a:p>
              <a:p>
                <a:pPr eaLnBrk="1" hangingPunct="1"/>
                <a14:m>
                  <m:oMathPara xmlns:m="http://schemas.openxmlformats.org/officeDocument/2006/math">
                    <m:oMathParaPr>
                      <m:jc m:val="centerGroup"/>
                    </m:oMathParaPr>
                    <m:oMath xmlns:m="http://schemas.openxmlformats.org/officeDocument/2006/math">
                      <m:r>
                        <a:rPr lang="en-US" altLang="en-US" i="1" dirty="0" smtClean="0">
                          <a:latin typeface="Cambria Math"/>
                          <a:sym typeface="Symbol" pitchFamily="18" charset="2"/>
                        </a:rPr>
                        <m:t>7520000</m:t>
                      </m:r>
                      <m:r>
                        <a:rPr lang="en-US" altLang="en-US" b="0" i="1" dirty="0" smtClean="0">
                          <a:latin typeface="Cambria Math"/>
                          <a:sym typeface="Symbol" pitchFamily="18" charset="2"/>
                        </a:rPr>
                        <m:t> </m:t>
                      </m:r>
                      <m:f>
                        <m:fPr>
                          <m:ctrlPr>
                            <a:rPr lang="en-US" altLang="en-US" i="1" dirty="0" smtClean="0">
                              <a:latin typeface="Cambria Math" panose="02040503050406030204" pitchFamily="18" charset="0"/>
                              <a:sym typeface="Symbol" pitchFamily="18" charset="2"/>
                            </a:rPr>
                          </m:ctrlPr>
                        </m:fPr>
                        <m:num>
                          <m:r>
                            <a:rPr lang="en-US" altLang="en-US" i="1" dirty="0" smtClean="0">
                              <a:latin typeface="Cambria Math"/>
                              <a:sym typeface="Symbol" pitchFamily="18" charset="2"/>
                            </a:rPr>
                            <m:t>𝑚</m:t>
                          </m:r>
                        </m:num>
                        <m:den>
                          <m:r>
                            <a:rPr lang="en-US" altLang="en-US" i="1" dirty="0" smtClean="0">
                              <a:latin typeface="Cambria Math"/>
                              <a:sym typeface="Symbol" pitchFamily="18" charset="2"/>
                            </a:rPr>
                            <m:t>𝑠</m:t>
                          </m:r>
                        </m:den>
                      </m:f>
                      <m:r>
                        <a:rPr lang="en-US" altLang="en-US" i="1" dirty="0" smtClean="0">
                          <a:latin typeface="Cambria Math"/>
                          <a:sym typeface="Symbol" pitchFamily="18" charset="2"/>
                        </a:rPr>
                        <m:t>=</m:t>
                      </m:r>
                      <m:rad>
                        <m:radPr>
                          <m:degHide m:val="on"/>
                          <m:ctrlPr>
                            <a:rPr lang="en-US" altLang="en-US" b="0" i="1" dirty="0" smtClean="0">
                              <a:latin typeface="Cambria Math" panose="02040503050406030204" pitchFamily="18" charset="0"/>
                              <a:sym typeface="Symbol" pitchFamily="18" charset="2"/>
                            </a:rPr>
                          </m:ctrlPr>
                        </m:radPr>
                        <m:deg/>
                        <m:e>
                          <m:f>
                            <m:fPr>
                              <m:ctrlPr>
                                <a:rPr lang="en-US" altLang="en-US" i="1" dirty="0" smtClean="0">
                                  <a:latin typeface="Cambria Math" panose="02040503050406030204" pitchFamily="18" charset="0"/>
                                  <a:sym typeface="Symbol" pitchFamily="18" charset="2"/>
                                </a:rPr>
                              </m:ctrlPr>
                            </m:fPr>
                            <m:num>
                              <m:d>
                                <m:dPr>
                                  <m:ctrlPr>
                                    <a:rPr lang="en-US" altLang="en-US" i="1" dirty="0" smtClean="0">
                                      <a:latin typeface="Cambria Math" panose="02040503050406030204" pitchFamily="18" charset="0"/>
                                      <a:sym typeface="Symbol" pitchFamily="18" charset="2"/>
                                    </a:rPr>
                                  </m:ctrlPr>
                                </m:dPr>
                                <m:e>
                                  <m:r>
                                    <a:rPr lang="en-US" altLang="en-US" i="1" dirty="0" smtClean="0">
                                      <a:latin typeface="Cambria Math"/>
                                      <a:sym typeface="Symbol" pitchFamily="18" charset="2"/>
                                    </a:rPr>
                                    <m:t>6.67</m:t>
                                  </m:r>
                                  <m:r>
                                    <a:rPr lang="en-US" altLang="en-US" b="0" i="1" dirty="0" smtClean="0">
                                      <a:latin typeface="Cambria Math"/>
                                      <a:sym typeface="Symbol" pitchFamily="18" charset="2"/>
                                    </a:rPr>
                                    <m:t>×</m:t>
                                  </m:r>
                                  <m:f>
                                    <m:fPr>
                                      <m:ctrlPr>
                                        <a:rPr lang="en-US" altLang="en-US" b="0" i="1" dirty="0" smtClean="0">
                                          <a:latin typeface="Cambria Math" panose="02040503050406030204" pitchFamily="18" charset="0"/>
                                          <a:sym typeface="Symbol" pitchFamily="18" charset="2"/>
                                        </a:rPr>
                                      </m:ctrlPr>
                                    </m:fPr>
                                    <m:num>
                                      <m:sSup>
                                        <m:sSupPr>
                                          <m:ctrlPr>
                                            <a:rPr lang="en-US" altLang="en-US" b="0" i="1" dirty="0" smtClean="0">
                                              <a:latin typeface="Cambria Math" panose="02040503050406030204" pitchFamily="18" charset="0"/>
                                              <a:sym typeface="Symbol" pitchFamily="18" charset="2"/>
                                            </a:rPr>
                                          </m:ctrlPr>
                                        </m:sSupPr>
                                        <m:e>
                                          <m:r>
                                            <a:rPr lang="en-US" altLang="en-US" i="1" dirty="0" smtClean="0">
                                              <a:latin typeface="Cambria Math"/>
                                              <a:sym typeface="Symbol" pitchFamily="18" charset="2"/>
                                            </a:rPr>
                                            <m:t>10</m:t>
                                          </m:r>
                                        </m:e>
                                        <m:sup>
                                          <m:r>
                                            <a:rPr lang="en-US" altLang="en-US" b="0" i="1" dirty="0" smtClean="0">
                                              <a:latin typeface="Cambria Math"/>
                                              <a:sym typeface="Symbol" pitchFamily="18" charset="2"/>
                                            </a:rPr>
                                            <m:t>−11</m:t>
                                          </m:r>
                                        </m:sup>
                                      </m:sSup>
                                      <m:r>
                                        <a:rPr lang="en-US" altLang="en-US" b="0" i="1" dirty="0" smtClean="0">
                                          <a:latin typeface="Cambria Math"/>
                                          <a:sym typeface="Symbol" pitchFamily="18" charset="2"/>
                                        </a:rPr>
                                        <m:t>𝑁</m:t>
                                      </m:r>
                                      <m:sSup>
                                        <m:sSupPr>
                                          <m:ctrlPr>
                                            <a:rPr lang="en-US" altLang="en-US" b="0" i="1" dirty="0" smtClean="0">
                                              <a:latin typeface="Cambria Math" panose="02040503050406030204" pitchFamily="18" charset="0"/>
                                              <a:sym typeface="Symbol" pitchFamily="18" charset="2"/>
                                            </a:rPr>
                                          </m:ctrlPr>
                                        </m:sSupPr>
                                        <m:e>
                                          <m:r>
                                            <a:rPr lang="en-US" altLang="en-US" b="0" i="1" dirty="0" smtClean="0">
                                              <a:latin typeface="Cambria Math"/>
                                              <a:sym typeface="Symbol" pitchFamily="18" charset="2"/>
                                            </a:rPr>
                                            <m:t>𝑚</m:t>
                                          </m:r>
                                        </m:e>
                                        <m:sup>
                                          <m:r>
                                            <a:rPr lang="en-US" altLang="en-US" b="0" i="1" dirty="0" smtClean="0">
                                              <a:latin typeface="Cambria Math"/>
                                              <a:sym typeface="Symbol" pitchFamily="18" charset="2"/>
                                            </a:rPr>
                                            <m:t>2</m:t>
                                          </m:r>
                                        </m:sup>
                                      </m:sSup>
                                    </m:num>
                                    <m:den>
                                      <m:r>
                                        <a:rPr lang="en-US" altLang="en-US" b="0" i="1" dirty="0" smtClean="0">
                                          <a:latin typeface="Cambria Math"/>
                                          <a:sym typeface="Symbol" pitchFamily="18" charset="2"/>
                                        </a:rPr>
                                        <m:t>𝑘</m:t>
                                      </m:r>
                                      <m:sSup>
                                        <m:sSupPr>
                                          <m:ctrlPr>
                                            <a:rPr lang="en-US" altLang="en-US" b="0" i="1" dirty="0" smtClean="0">
                                              <a:latin typeface="Cambria Math" panose="02040503050406030204" pitchFamily="18" charset="0"/>
                                              <a:sym typeface="Symbol" pitchFamily="18" charset="2"/>
                                            </a:rPr>
                                          </m:ctrlPr>
                                        </m:sSupPr>
                                        <m:e>
                                          <m:r>
                                            <a:rPr lang="en-US" altLang="en-US" b="0" i="1" dirty="0" smtClean="0">
                                              <a:latin typeface="Cambria Math"/>
                                              <a:sym typeface="Symbol" pitchFamily="18" charset="2"/>
                                            </a:rPr>
                                            <m:t>𝑔</m:t>
                                          </m:r>
                                        </m:e>
                                        <m:sup>
                                          <m:r>
                                            <a:rPr lang="en-US" altLang="en-US" b="0" i="1" dirty="0" smtClean="0">
                                              <a:latin typeface="Cambria Math"/>
                                              <a:sym typeface="Symbol" pitchFamily="18" charset="2"/>
                                            </a:rPr>
                                            <m:t>2</m:t>
                                          </m:r>
                                        </m:sup>
                                      </m:sSup>
                                    </m:den>
                                  </m:f>
                                </m:e>
                              </m:d>
                              <m:r>
                                <a:rPr lang="en-US" altLang="en-US" i="1" dirty="0" smtClean="0">
                                  <a:latin typeface="Cambria Math"/>
                                  <a:sym typeface="Symbol" pitchFamily="18" charset="2"/>
                                </a:rPr>
                                <m:t>𝑀</m:t>
                              </m:r>
                            </m:num>
                            <m:den>
                              <m:r>
                                <a:rPr lang="en-US" altLang="en-US" i="1" dirty="0" smtClean="0">
                                  <a:latin typeface="Cambria Math"/>
                                  <a:sym typeface="Symbol" pitchFamily="18" charset="2"/>
                                </a:rPr>
                                <m:t>2.0</m:t>
                              </m:r>
                              <m:r>
                                <a:rPr lang="en-US" altLang="en-US" b="0" i="1" dirty="0" smtClean="0">
                                  <a:latin typeface="Cambria Math"/>
                                  <a:sym typeface="Symbol" pitchFamily="18" charset="2"/>
                                </a:rPr>
                                <m:t>×</m:t>
                              </m:r>
                              <m:sSup>
                                <m:sSupPr>
                                  <m:ctrlPr>
                                    <a:rPr lang="en-US" altLang="en-US" b="0" i="1" dirty="0" smtClean="0">
                                      <a:latin typeface="Cambria Math" panose="02040503050406030204" pitchFamily="18" charset="0"/>
                                      <a:sym typeface="Symbol" pitchFamily="18" charset="2"/>
                                    </a:rPr>
                                  </m:ctrlPr>
                                </m:sSupPr>
                                <m:e>
                                  <m:r>
                                    <a:rPr lang="en-US" altLang="en-US" i="1" dirty="0" smtClean="0">
                                      <a:latin typeface="Cambria Math"/>
                                      <a:sym typeface="Symbol" pitchFamily="18" charset="2"/>
                                    </a:rPr>
                                    <m:t>10</m:t>
                                  </m:r>
                                </m:e>
                                <m:sup>
                                  <m:r>
                                    <a:rPr lang="en-US" altLang="en-US" b="0" i="1" dirty="0" smtClean="0">
                                      <a:latin typeface="Cambria Math"/>
                                      <a:sym typeface="Symbol" pitchFamily="18" charset="2"/>
                                    </a:rPr>
                                    <m:t>20</m:t>
                                  </m:r>
                                </m:sup>
                              </m:sSup>
                              <m:r>
                                <a:rPr lang="en-US" altLang="en-US" i="1" dirty="0" smtClean="0">
                                  <a:latin typeface="Cambria Math"/>
                                  <a:sym typeface="Symbol" pitchFamily="18" charset="2"/>
                                </a:rPr>
                                <m:t> </m:t>
                              </m:r>
                              <m:r>
                                <a:rPr lang="en-US" altLang="en-US" i="1" dirty="0" smtClean="0">
                                  <a:latin typeface="Cambria Math"/>
                                  <a:sym typeface="Symbol" pitchFamily="18" charset="2"/>
                                </a:rPr>
                                <m:t>𝑚</m:t>
                              </m:r>
                            </m:den>
                          </m:f>
                        </m:e>
                      </m:rad>
                    </m:oMath>
                  </m:oMathPara>
                </a14:m>
                <a:endParaRPr lang="en-US" altLang="en-US" i="1" dirty="0">
                  <a:latin typeface="Cambria Math"/>
                  <a:sym typeface="Symbol" pitchFamily="18" charset="2"/>
                </a:endParaRPr>
              </a:p>
              <a:p>
                <a:pPr eaLnBrk="1" hangingPunct="1"/>
                <a14:m>
                  <m:oMathPara xmlns:m="http://schemas.openxmlformats.org/officeDocument/2006/math">
                    <m:oMathParaPr>
                      <m:jc m:val="centerGroup"/>
                    </m:oMathParaPr>
                    <m:oMath xmlns:m="http://schemas.openxmlformats.org/officeDocument/2006/math">
                      <m:r>
                        <a:rPr lang="en-US" altLang="en-US" i="1" dirty="0" smtClean="0">
                          <a:latin typeface="Cambria Math"/>
                          <a:sym typeface="Wingdings" pitchFamily="2" charset="2"/>
                        </a:rPr>
                        <m:t>5.655</m:t>
                      </m:r>
                      <m:r>
                        <a:rPr lang="en-US" altLang="en-US" b="0" i="1" dirty="0" smtClean="0">
                          <a:latin typeface="Cambria Math"/>
                          <a:sym typeface="Wingdings" pitchFamily="2" charset="2"/>
                        </a:rPr>
                        <m:t>×</m:t>
                      </m:r>
                      <m:sSup>
                        <m:sSupPr>
                          <m:ctrlPr>
                            <a:rPr lang="en-US" altLang="en-US" b="0" i="1" dirty="0" smtClean="0">
                              <a:latin typeface="Cambria Math" panose="02040503050406030204" pitchFamily="18" charset="0"/>
                              <a:sym typeface="Wingdings" pitchFamily="2" charset="2"/>
                            </a:rPr>
                          </m:ctrlPr>
                        </m:sSupPr>
                        <m:e>
                          <m:r>
                            <a:rPr lang="en-US" altLang="en-US" b="0" i="1" dirty="0" smtClean="0">
                              <a:latin typeface="Cambria Math"/>
                              <a:sym typeface="Wingdings" pitchFamily="2" charset="2"/>
                            </a:rPr>
                            <m:t>10</m:t>
                          </m:r>
                        </m:e>
                        <m:sup>
                          <m:r>
                            <a:rPr lang="en-US" altLang="en-US" b="0" i="1" dirty="0" smtClean="0">
                              <a:latin typeface="Cambria Math"/>
                              <a:sym typeface="Wingdings" pitchFamily="2" charset="2"/>
                            </a:rPr>
                            <m:t>13</m:t>
                          </m:r>
                        </m:sup>
                      </m:sSup>
                      <m:f>
                        <m:fPr>
                          <m:ctrlPr>
                            <a:rPr lang="en-US" altLang="en-US" b="0" i="1" dirty="0" smtClean="0">
                              <a:latin typeface="Cambria Math" panose="02040503050406030204" pitchFamily="18" charset="0"/>
                              <a:sym typeface="Wingdings" pitchFamily="2" charset="2"/>
                            </a:rPr>
                          </m:ctrlPr>
                        </m:fPr>
                        <m:num>
                          <m:sSup>
                            <m:sSupPr>
                              <m:ctrlPr>
                                <a:rPr lang="en-US" altLang="en-US" b="0" i="1" dirty="0" smtClean="0">
                                  <a:latin typeface="Cambria Math" panose="02040503050406030204" pitchFamily="18" charset="0"/>
                                  <a:sym typeface="Wingdings" pitchFamily="2" charset="2"/>
                                </a:rPr>
                              </m:ctrlPr>
                            </m:sSupPr>
                            <m:e>
                              <m:r>
                                <a:rPr lang="en-US" altLang="en-US" b="0" i="1" dirty="0" smtClean="0">
                                  <a:latin typeface="Cambria Math"/>
                                  <a:sym typeface="Wingdings" pitchFamily="2" charset="2"/>
                                </a:rPr>
                                <m:t>𝑚</m:t>
                              </m:r>
                            </m:e>
                            <m:sup>
                              <m:r>
                                <a:rPr lang="en-US" altLang="en-US" b="0" i="1" dirty="0" smtClean="0">
                                  <a:latin typeface="Cambria Math"/>
                                  <a:sym typeface="Wingdings" pitchFamily="2" charset="2"/>
                                </a:rPr>
                                <m:t>2</m:t>
                              </m:r>
                            </m:sup>
                          </m:sSup>
                        </m:num>
                        <m:den>
                          <m:sSup>
                            <m:sSupPr>
                              <m:ctrlPr>
                                <a:rPr lang="en-US" altLang="en-US" b="0" i="1" dirty="0" smtClean="0">
                                  <a:latin typeface="Cambria Math" panose="02040503050406030204" pitchFamily="18" charset="0"/>
                                  <a:sym typeface="Wingdings" pitchFamily="2" charset="2"/>
                                </a:rPr>
                              </m:ctrlPr>
                            </m:sSupPr>
                            <m:e>
                              <m:r>
                                <a:rPr lang="en-US" altLang="en-US" b="0" i="1" dirty="0" smtClean="0">
                                  <a:latin typeface="Cambria Math"/>
                                  <a:sym typeface="Wingdings" pitchFamily="2" charset="2"/>
                                </a:rPr>
                                <m:t>𝑠</m:t>
                              </m:r>
                            </m:e>
                            <m:sup>
                              <m:r>
                                <a:rPr lang="en-US" altLang="en-US" b="0" i="1" dirty="0" smtClean="0">
                                  <a:latin typeface="Cambria Math"/>
                                  <a:sym typeface="Wingdings" pitchFamily="2" charset="2"/>
                                </a:rPr>
                                <m:t>2</m:t>
                              </m:r>
                            </m:sup>
                          </m:sSup>
                        </m:den>
                      </m:f>
                      <m:r>
                        <a:rPr lang="en-US" altLang="en-US" i="1" dirty="0" smtClean="0">
                          <a:latin typeface="Cambria Math"/>
                          <a:sym typeface="Wingdings" pitchFamily="2" charset="2"/>
                        </a:rPr>
                        <m:t>=</m:t>
                      </m:r>
                      <m:f>
                        <m:fPr>
                          <m:ctrlPr>
                            <a:rPr lang="en-US" altLang="en-US" b="0" i="1" dirty="0" smtClean="0">
                              <a:latin typeface="Cambria Math" panose="02040503050406030204" pitchFamily="18" charset="0"/>
                              <a:sym typeface="Wingdings" pitchFamily="2" charset="2"/>
                            </a:rPr>
                          </m:ctrlPr>
                        </m:fPr>
                        <m:num>
                          <m:d>
                            <m:dPr>
                              <m:ctrlPr>
                                <a:rPr lang="en-US" altLang="en-US" b="0" i="1" dirty="0" smtClean="0">
                                  <a:latin typeface="Cambria Math" panose="02040503050406030204" pitchFamily="18" charset="0"/>
                                  <a:sym typeface="Wingdings" pitchFamily="2" charset="2"/>
                                </a:rPr>
                              </m:ctrlPr>
                            </m:dPr>
                            <m:e>
                              <m:r>
                                <a:rPr lang="en-US" altLang="en-US" i="1" dirty="0" smtClean="0">
                                  <a:latin typeface="Cambria Math"/>
                                  <a:sym typeface="Wingdings" pitchFamily="2" charset="2"/>
                                </a:rPr>
                                <m:t>6.67</m:t>
                              </m:r>
                              <m:r>
                                <a:rPr lang="en-US" altLang="en-US" b="0" i="1" dirty="0" smtClean="0">
                                  <a:latin typeface="Cambria Math"/>
                                  <a:sym typeface="Wingdings" pitchFamily="2" charset="2"/>
                                </a:rPr>
                                <m:t>×</m:t>
                              </m:r>
                              <m:sSup>
                                <m:sSupPr>
                                  <m:ctrlPr>
                                    <a:rPr lang="en-US" altLang="en-US" b="0" i="1" dirty="0" smtClean="0">
                                      <a:latin typeface="Cambria Math" panose="02040503050406030204" pitchFamily="18" charset="0"/>
                                      <a:sym typeface="Wingdings" pitchFamily="2" charset="2"/>
                                    </a:rPr>
                                  </m:ctrlPr>
                                </m:sSupPr>
                                <m:e>
                                  <m:r>
                                    <a:rPr lang="en-US" altLang="en-US" i="1" dirty="0" smtClean="0">
                                      <a:latin typeface="Cambria Math"/>
                                      <a:sym typeface="Wingdings" pitchFamily="2" charset="2"/>
                                    </a:rPr>
                                    <m:t>10</m:t>
                                  </m:r>
                                </m:e>
                                <m:sup>
                                  <m:r>
                                    <a:rPr lang="en-US" altLang="en-US" b="0" i="1" dirty="0" smtClean="0">
                                      <a:latin typeface="Cambria Math"/>
                                      <a:sym typeface="Wingdings" pitchFamily="2" charset="2"/>
                                    </a:rPr>
                                    <m:t>−11</m:t>
                                  </m:r>
                                </m:sup>
                              </m:sSup>
                              <m:f>
                                <m:fPr>
                                  <m:ctrlPr>
                                    <a:rPr lang="en-US" altLang="en-US" b="0" i="1" dirty="0" smtClean="0">
                                      <a:latin typeface="Cambria Math" panose="02040503050406030204" pitchFamily="18" charset="0"/>
                                      <a:sym typeface="Wingdings" pitchFamily="2" charset="2"/>
                                    </a:rPr>
                                  </m:ctrlPr>
                                </m:fPr>
                                <m:num>
                                  <m:r>
                                    <a:rPr lang="en-US" altLang="en-US" b="0" i="1" dirty="0" smtClean="0">
                                      <a:latin typeface="Cambria Math"/>
                                      <a:sym typeface="Wingdings" pitchFamily="2" charset="2"/>
                                    </a:rPr>
                                    <m:t>𝑁</m:t>
                                  </m:r>
                                  <m:sSup>
                                    <m:sSupPr>
                                      <m:ctrlPr>
                                        <a:rPr lang="en-US" altLang="en-US" b="0" i="1" dirty="0" smtClean="0">
                                          <a:latin typeface="Cambria Math" panose="02040503050406030204" pitchFamily="18" charset="0"/>
                                          <a:sym typeface="Wingdings" pitchFamily="2" charset="2"/>
                                        </a:rPr>
                                      </m:ctrlPr>
                                    </m:sSupPr>
                                    <m:e>
                                      <m:r>
                                        <a:rPr lang="en-US" altLang="en-US" b="0" i="1" dirty="0" smtClean="0">
                                          <a:latin typeface="Cambria Math"/>
                                          <a:sym typeface="Wingdings" pitchFamily="2" charset="2"/>
                                        </a:rPr>
                                        <m:t>𝑚</m:t>
                                      </m:r>
                                    </m:e>
                                    <m:sup>
                                      <m:r>
                                        <a:rPr lang="en-US" altLang="en-US" b="0" i="1" dirty="0" smtClean="0">
                                          <a:latin typeface="Cambria Math"/>
                                          <a:sym typeface="Wingdings" pitchFamily="2" charset="2"/>
                                        </a:rPr>
                                        <m:t>2</m:t>
                                      </m:r>
                                    </m:sup>
                                  </m:sSup>
                                </m:num>
                                <m:den>
                                  <m:r>
                                    <a:rPr lang="en-US" altLang="en-US" b="0" i="1" dirty="0" smtClean="0">
                                      <a:latin typeface="Cambria Math"/>
                                      <a:sym typeface="Wingdings" pitchFamily="2" charset="2"/>
                                    </a:rPr>
                                    <m:t>𝑘</m:t>
                                  </m:r>
                                  <m:sSup>
                                    <m:sSupPr>
                                      <m:ctrlPr>
                                        <a:rPr lang="en-US" altLang="en-US" b="0" i="1" dirty="0" smtClean="0">
                                          <a:latin typeface="Cambria Math" panose="02040503050406030204" pitchFamily="18" charset="0"/>
                                          <a:sym typeface="Wingdings" pitchFamily="2" charset="2"/>
                                        </a:rPr>
                                      </m:ctrlPr>
                                    </m:sSupPr>
                                    <m:e>
                                      <m:r>
                                        <a:rPr lang="en-US" altLang="en-US" b="0" i="1" dirty="0" smtClean="0">
                                          <a:latin typeface="Cambria Math"/>
                                          <a:sym typeface="Wingdings" pitchFamily="2" charset="2"/>
                                        </a:rPr>
                                        <m:t>𝑔</m:t>
                                      </m:r>
                                    </m:e>
                                    <m:sup>
                                      <m:r>
                                        <a:rPr lang="en-US" altLang="en-US" b="0" i="1" dirty="0" smtClean="0">
                                          <a:latin typeface="Cambria Math"/>
                                          <a:sym typeface="Wingdings" pitchFamily="2" charset="2"/>
                                        </a:rPr>
                                        <m:t>2</m:t>
                                      </m:r>
                                    </m:sup>
                                  </m:sSup>
                                </m:den>
                              </m:f>
                            </m:e>
                          </m:d>
                          <m:r>
                            <a:rPr lang="en-US" altLang="en-US" i="1" dirty="0" smtClean="0">
                              <a:latin typeface="Cambria Math"/>
                              <a:sym typeface="Wingdings" pitchFamily="2" charset="2"/>
                            </a:rPr>
                            <m:t>𝑀</m:t>
                          </m:r>
                        </m:num>
                        <m:den>
                          <m:r>
                            <a:rPr lang="en-US" altLang="en-US" i="1" dirty="0" smtClean="0">
                              <a:latin typeface="Cambria Math"/>
                              <a:sym typeface="Wingdings" pitchFamily="2" charset="2"/>
                            </a:rPr>
                            <m:t>2.0</m:t>
                          </m:r>
                          <m:r>
                            <a:rPr lang="en-US" altLang="en-US" b="0" i="1" dirty="0" smtClean="0">
                              <a:latin typeface="Cambria Math"/>
                              <a:sym typeface="Wingdings" pitchFamily="2" charset="2"/>
                            </a:rPr>
                            <m:t>×</m:t>
                          </m:r>
                          <m:sSup>
                            <m:sSupPr>
                              <m:ctrlPr>
                                <a:rPr lang="en-US" altLang="en-US" b="0" i="1" dirty="0" smtClean="0">
                                  <a:latin typeface="Cambria Math" panose="02040503050406030204" pitchFamily="18" charset="0"/>
                                  <a:sym typeface="Wingdings" pitchFamily="2" charset="2"/>
                                </a:rPr>
                              </m:ctrlPr>
                            </m:sSupPr>
                            <m:e>
                              <m:r>
                                <a:rPr lang="en-US" altLang="en-US" i="1" dirty="0" smtClean="0">
                                  <a:latin typeface="Cambria Math"/>
                                  <a:sym typeface="Wingdings" pitchFamily="2" charset="2"/>
                                </a:rPr>
                                <m:t>10</m:t>
                              </m:r>
                            </m:e>
                            <m:sup>
                              <m:r>
                                <a:rPr lang="en-US" altLang="en-US" b="0" i="1" dirty="0" smtClean="0">
                                  <a:latin typeface="Cambria Math"/>
                                  <a:sym typeface="Wingdings" pitchFamily="2" charset="2"/>
                                </a:rPr>
                                <m:t>20</m:t>
                              </m:r>
                            </m:sup>
                          </m:sSup>
                          <m:r>
                            <a:rPr lang="en-US" altLang="en-US" b="0" i="1" dirty="0" smtClean="0">
                              <a:latin typeface="Cambria Math"/>
                              <a:sym typeface="Wingdings" pitchFamily="2" charset="2"/>
                            </a:rPr>
                            <m:t> </m:t>
                          </m:r>
                          <m:r>
                            <a:rPr lang="en-US" altLang="en-US" b="0" i="1" dirty="0" smtClean="0">
                              <a:latin typeface="Cambria Math"/>
                              <a:sym typeface="Wingdings" pitchFamily="2" charset="2"/>
                            </a:rPr>
                            <m:t>𝑚</m:t>
                          </m:r>
                        </m:den>
                      </m:f>
                    </m:oMath>
                  </m:oMathPara>
                </a14:m>
                <a:endParaRPr lang="en-US" altLang="en-US" b="0" i="1" dirty="0">
                  <a:latin typeface="Cambria Math"/>
                  <a:sym typeface="Wingdings" pitchFamily="2" charset="2"/>
                </a:endParaRPr>
              </a:p>
              <a:p>
                <a:pPr eaLnBrk="1" hangingPunct="1"/>
                <a14:m>
                  <m:oMathPara xmlns:m="http://schemas.openxmlformats.org/officeDocument/2006/math">
                    <m:oMathParaPr>
                      <m:jc m:val="centerGroup"/>
                    </m:oMathParaPr>
                    <m:oMath xmlns:m="http://schemas.openxmlformats.org/officeDocument/2006/math">
                      <m:r>
                        <a:rPr lang="en-US" altLang="en-US" i="1" dirty="0" smtClean="0">
                          <a:latin typeface="Cambria Math"/>
                          <a:sym typeface="Wingdings" pitchFamily="2" charset="2"/>
                        </a:rPr>
                        <m:t>1.131</m:t>
                      </m:r>
                      <m:r>
                        <a:rPr lang="en-US" altLang="en-US" b="0" i="1" dirty="0" smtClean="0">
                          <a:latin typeface="Cambria Math"/>
                          <a:sym typeface="Wingdings" pitchFamily="2" charset="2"/>
                        </a:rPr>
                        <m:t>×</m:t>
                      </m:r>
                      <m:sSup>
                        <m:sSupPr>
                          <m:ctrlPr>
                            <a:rPr lang="en-US" altLang="en-US" b="0" i="1" dirty="0" smtClean="0">
                              <a:latin typeface="Cambria Math" panose="02040503050406030204" pitchFamily="18" charset="0"/>
                              <a:sym typeface="Wingdings" pitchFamily="2" charset="2"/>
                            </a:rPr>
                          </m:ctrlPr>
                        </m:sSupPr>
                        <m:e>
                          <m:r>
                            <a:rPr lang="en-US" altLang="en-US" i="1" dirty="0" smtClean="0">
                              <a:latin typeface="Cambria Math"/>
                              <a:sym typeface="Wingdings" pitchFamily="2" charset="2"/>
                            </a:rPr>
                            <m:t>10</m:t>
                          </m:r>
                        </m:e>
                        <m:sup>
                          <m:r>
                            <a:rPr lang="en-US" altLang="en-US" b="0" i="1" dirty="0" smtClean="0">
                              <a:latin typeface="Cambria Math"/>
                              <a:sym typeface="Wingdings" pitchFamily="2" charset="2"/>
                            </a:rPr>
                            <m:t>34</m:t>
                          </m:r>
                        </m:sup>
                      </m:sSup>
                      <m:f>
                        <m:fPr>
                          <m:ctrlPr>
                            <a:rPr lang="en-US" altLang="en-US" b="0" i="1" dirty="0" smtClean="0">
                              <a:latin typeface="Cambria Math" panose="02040503050406030204" pitchFamily="18" charset="0"/>
                              <a:sym typeface="Wingdings" pitchFamily="2" charset="2"/>
                            </a:rPr>
                          </m:ctrlPr>
                        </m:fPr>
                        <m:num>
                          <m:sSup>
                            <m:sSupPr>
                              <m:ctrlPr>
                                <a:rPr lang="en-US" altLang="en-US" b="0" i="1" dirty="0" smtClean="0">
                                  <a:latin typeface="Cambria Math" panose="02040503050406030204" pitchFamily="18" charset="0"/>
                                  <a:sym typeface="Wingdings" pitchFamily="2" charset="2"/>
                                </a:rPr>
                              </m:ctrlPr>
                            </m:sSupPr>
                            <m:e>
                              <m:r>
                                <a:rPr lang="en-US" altLang="en-US" b="0" i="1" dirty="0" smtClean="0">
                                  <a:latin typeface="Cambria Math"/>
                                  <a:sym typeface="Wingdings" pitchFamily="2" charset="2"/>
                                </a:rPr>
                                <m:t>𝑚</m:t>
                              </m:r>
                            </m:e>
                            <m:sup>
                              <m:r>
                                <a:rPr lang="en-US" altLang="en-US" b="0" i="1" dirty="0" smtClean="0">
                                  <a:latin typeface="Cambria Math"/>
                                  <a:sym typeface="Wingdings" pitchFamily="2" charset="2"/>
                                </a:rPr>
                                <m:t>3</m:t>
                              </m:r>
                            </m:sup>
                          </m:sSup>
                        </m:num>
                        <m:den>
                          <m:sSup>
                            <m:sSupPr>
                              <m:ctrlPr>
                                <a:rPr lang="en-US" altLang="en-US" b="0" i="1" dirty="0" smtClean="0">
                                  <a:latin typeface="Cambria Math" panose="02040503050406030204" pitchFamily="18" charset="0"/>
                                  <a:sym typeface="Wingdings" pitchFamily="2" charset="2"/>
                                </a:rPr>
                              </m:ctrlPr>
                            </m:sSupPr>
                            <m:e>
                              <m:r>
                                <a:rPr lang="en-US" altLang="en-US" b="0" i="1" dirty="0" smtClean="0">
                                  <a:latin typeface="Cambria Math"/>
                                  <a:sym typeface="Wingdings" pitchFamily="2" charset="2"/>
                                </a:rPr>
                                <m:t>𝑠</m:t>
                              </m:r>
                            </m:e>
                            <m:sup>
                              <m:r>
                                <a:rPr lang="en-US" altLang="en-US" b="0" i="1" dirty="0" smtClean="0">
                                  <a:latin typeface="Cambria Math"/>
                                  <a:sym typeface="Wingdings" pitchFamily="2" charset="2"/>
                                </a:rPr>
                                <m:t>2</m:t>
                              </m:r>
                            </m:sup>
                          </m:sSup>
                        </m:den>
                      </m:f>
                      <m:r>
                        <a:rPr lang="en-US" altLang="en-US" i="1" dirty="0" smtClean="0">
                          <a:latin typeface="Cambria Math"/>
                          <a:sym typeface="Wingdings" pitchFamily="2" charset="2"/>
                        </a:rPr>
                        <m:t>=</m:t>
                      </m:r>
                      <m:d>
                        <m:dPr>
                          <m:ctrlPr>
                            <a:rPr lang="en-US" altLang="en-US" b="0" i="1" dirty="0" smtClean="0">
                              <a:latin typeface="Cambria Math" panose="02040503050406030204" pitchFamily="18" charset="0"/>
                              <a:sym typeface="Wingdings" pitchFamily="2" charset="2"/>
                            </a:rPr>
                          </m:ctrlPr>
                        </m:dPr>
                        <m:e>
                          <m:r>
                            <a:rPr lang="en-US" altLang="en-US" i="1" dirty="0" smtClean="0">
                              <a:latin typeface="Cambria Math"/>
                              <a:sym typeface="Wingdings" pitchFamily="2" charset="2"/>
                            </a:rPr>
                            <m:t>6.67</m:t>
                          </m:r>
                          <m:r>
                            <a:rPr lang="en-US" altLang="en-US" b="0" i="1" dirty="0" smtClean="0">
                              <a:latin typeface="Cambria Math"/>
                              <a:sym typeface="Wingdings" pitchFamily="2" charset="2"/>
                            </a:rPr>
                            <m:t>×</m:t>
                          </m:r>
                          <m:sSup>
                            <m:sSupPr>
                              <m:ctrlPr>
                                <a:rPr lang="en-US" altLang="en-US" b="0" i="1" dirty="0" smtClean="0">
                                  <a:latin typeface="Cambria Math" panose="02040503050406030204" pitchFamily="18" charset="0"/>
                                  <a:sym typeface="Wingdings" pitchFamily="2" charset="2"/>
                                </a:rPr>
                              </m:ctrlPr>
                            </m:sSupPr>
                            <m:e>
                              <m:r>
                                <a:rPr lang="en-US" altLang="en-US" i="1" dirty="0" smtClean="0">
                                  <a:latin typeface="Cambria Math"/>
                                  <a:sym typeface="Wingdings" pitchFamily="2" charset="2"/>
                                </a:rPr>
                                <m:t>10</m:t>
                              </m:r>
                            </m:e>
                            <m:sup>
                              <m:r>
                                <a:rPr lang="en-US" altLang="en-US" b="0" i="1" dirty="0" smtClean="0">
                                  <a:latin typeface="Cambria Math"/>
                                  <a:sym typeface="Wingdings" pitchFamily="2" charset="2"/>
                                </a:rPr>
                                <m:t>−11</m:t>
                              </m:r>
                            </m:sup>
                          </m:sSup>
                          <m:f>
                            <m:fPr>
                              <m:ctrlPr>
                                <a:rPr lang="en-US" altLang="en-US" b="0" i="1" dirty="0" smtClean="0">
                                  <a:latin typeface="Cambria Math" panose="02040503050406030204" pitchFamily="18" charset="0"/>
                                  <a:sym typeface="Wingdings" pitchFamily="2" charset="2"/>
                                </a:rPr>
                              </m:ctrlPr>
                            </m:fPr>
                            <m:num>
                              <m:r>
                                <a:rPr lang="en-US" altLang="en-US" b="0" i="1" dirty="0" smtClean="0">
                                  <a:latin typeface="Cambria Math"/>
                                  <a:sym typeface="Wingdings" pitchFamily="2" charset="2"/>
                                </a:rPr>
                                <m:t>𝑁</m:t>
                              </m:r>
                              <m:sSup>
                                <m:sSupPr>
                                  <m:ctrlPr>
                                    <a:rPr lang="en-US" altLang="en-US" b="0" i="1" dirty="0" smtClean="0">
                                      <a:latin typeface="Cambria Math" panose="02040503050406030204" pitchFamily="18" charset="0"/>
                                      <a:sym typeface="Wingdings" pitchFamily="2" charset="2"/>
                                    </a:rPr>
                                  </m:ctrlPr>
                                </m:sSupPr>
                                <m:e>
                                  <m:r>
                                    <a:rPr lang="en-US" altLang="en-US" b="0" i="1" dirty="0" smtClean="0">
                                      <a:latin typeface="Cambria Math"/>
                                      <a:sym typeface="Wingdings" pitchFamily="2" charset="2"/>
                                    </a:rPr>
                                    <m:t>𝑚</m:t>
                                  </m:r>
                                </m:e>
                                <m:sup>
                                  <m:r>
                                    <a:rPr lang="en-US" altLang="en-US" b="0" i="1" dirty="0" smtClean="0">
                                      <a:latin typeface="Cambria Math"/>
                                      <a:sym typeface="Wingdings" pitchFamily="2" charset="2"/>
                                    </a:rPr>
                                    <m:t>2</m:t>
                                  </m:r>
                                </m:sup>
                              </m:sSup>
                            </m:num>
                            <m:den>
                              <m:r>
                                <a:rPr lang="en-US" altLang="en-US" b="0" i="1" dirty="0" smtClean="0">
                                  <a:latin typeface="Cambria Math"/>
                                  <a:sym typeface="Wingdings" pitchFamily="2" charset="2"/>
                                </a:rPr>
                                <m:t>𝑘</m:t>
                              </m:r>
                              <m:sSup>
                                <m:sSupPr>
                                  <m:ctrlPr>
                                    <a:rPr lang="en-US" altLang="en-US" b="0" i="1" dirty="0" smtClean="0">
                                      <a:latin typeface="Cambria Math" panose="02040503050406030204" pitchFamily="18" charset="0"/>
                                      <a:sym typeface="Wingdings" pitchFamily="2" charset="2"/>
                                    </a:rPr>
                                  </m:ctrlPr>
                                </m:sSupPr>
                                <m:e>
                                  <m:r>
                                    <a:rPr lang="en-US" altLang="en-US" b="0" i="1" dirty="0" smtClean="0">
                                      <a:latin typeface="Cambria Math"/>
                                      <a:sym typeface="Wingdings" pitchFamily="2" charset="2"/>
                                    </a:rPr>
                                    <m:t>𝑔</m:t>
                                  </m:r>
                                </m:e>
                                <m:sup>
                                  <m:r>
                                    <a:rPr lang="en-US" altLang="en-US" b="0" i="1" dirty="0" smtClean="0">
                                      <a:latin typeface="Cambria Math"/>
                                      <a:sym typeface="Wingdings" pitchFamily="2" charset="2"/>
                                    </a:rPr>
                                    <m:t>2</m:t>
                                  </m:r>
                                </m:sup>
                              </m:sSup>
                            </m:den>
                          </m:f>
                        </m:e>
                      </m:d>
                      <m:r>
                        <a:rPr lang="en-US" altLang="en-US" i="1" dirty="0" smtClean="0">
                          <a:latin typeface="Cambria Math"/>
                          <a:sym typeface="Wingdings" pitchFamily="2" charset="2"/>
                        </a:rPr>
                        <m:t>𝑀</m:t>
                      </m:r>
                    </m:oMath>
                  </m:oMathPara>
                </a14:m>
                <a:endParaRPr lang="en-US" altLang="en-US" i="1" dirty="0">
                  <a:latin typeface="Cambria Math"/>
                  <a:sym typeface="Wingdings" pitchFamily="2" charset="2"/>
                </a:endParaRPr>
              </a:p>
              <a:p>
                <a:pPr eaLnBrk="1" hangingPunct="1"/>
                <a14:m>
                  <m:oMathPara xmlns:m="http://schemas.openxmlformats.org/officeDocument/2006/math">
                    <m:oMathParaPr>
                      <m:jc m:val="centerGroup"/>
                    </m:oMathParaPr>
                    <m:oMath xmlns:m="http://schemas.openxmlformats.org/officeDocument/2006/math">
                      <m:r>
                        <a:rPr lang="en-US" altLang="en-US" i="1" dirty="0" smtClean="0">
                          <a:latin typeface="Cambria Math"/>
                          <a:sym typeface="Wingdings" pitchFamily="2" charset="2"/>
                        </a:rPr>
                        <m:t>𝑀</m:t>
                      </m:r>
                      <m:r>
                        <a:rPr lang="en-US" altLang="en-US" i="1" dirty="0" smtClean="0">
                          <a:latin typeface="Cambria Math"/>
                          <a:sym typeface="Wingdings" pitchFamily="2" charset="2"/>
                        </a:rPr>
                        <m:t>=1.70×</m:t>
                      </m:r>
                      <m:sSup>
                        <m:sSupPr>
                          <m:ctrlPr>
                            <a:rPr lang="en-US" altLang="en-US" b="0" i="1" dirty="0" smtClean="0">
                              <a:latin typeface="Cambria Math" panose="02040503050406030204" pitchFamily="18" charset="0"/>
                              <a:sym typeface="Wingdings" pitchFamily="2" charset="2"/>
                            </a:rPr>
                          </m:ctrlPr>
                        </m:sSupPr>
                        <m:e>
                          <m:r>
                            <a:rPr lang="en-US" altLang="en-US" i="1" dirty="0" smtClean="0">
                              <a:latin typeface="Cambria Math"/>
                              <a:sym typeface="Wingdings" pitchFamily="2" charset="2"/>
                            </a:rPr>
                            <m:t>10</m:t>
                          </m:r>
                        </m:e>
                        <m:sup>
                          <m:r>
                            <a:rPr lang="en-US" altLang="en-US" b="0" i="1" dirty="0" smtClean="0">
                              <a:latin typeface="Cambria Math"/>
                              <a:sym typeface="Wingdings" pitchFamily="2" charset="2"/>
                            </a:rPr>
                            <m:t>44</m:t>
                          </m:r>
                        </m:sup>
                      </m:sSup>
                      <m:r>
                        <a:rPr lang="en-US" altLang="en-US" b="0" i="1" dirty="0" smtClean="0">
                          <a:latin typeface="Cambria Math"/>
                          <a:sym typeface="Wingdings" pitchFamily="2" charset="2"/>
                        </a:rPr>
                        <m:t> </m:t>
                      </m:r>
                      <m:r>
                        <a:rPr lang="en-US" altLang="en-US" i="1" dirty="0" smtClean="0">
                          <a:latin typeface="Cambria Math"/>
                          <a:sym typeface="Wingdings" pitchFamily="2" charset="2"/>
                        </a:rPr>
                        <m:t>𝑘𝑔</m:t>
                      </m:r>
                    </m:oMath>
                  </m:oMathPara>
                </a14:m>
                <a:endParaRPr lang="en-US" altLang="en-US" dirty="0"/>
              </a:p>
              <a:p>
                <a:endParaRPr lang="en-US" dirty="0"/>
              </a:p>
            </p:txBody>
          </p:sp>
        </mc:Choice>
        <mc:Fallback xmlns="">
          <p:sp>
            <p:nvSpPr>
              <p:cNvPr id="3" name="Notes Placeholder 2"/>
              <p:cNvSpPr>
                <a:spLocks noGrp="1"/>
              </p:cNvSpPr>
              <p:nvPr>
                <p:ph type="body" idx="1"/>
              </p:nvPr>
            </p:nvSpPr>
            <p:spPr/>
            <p:txBody>
              <a:bodyPr/>
              <a:lstStyle/>
              <a:p>
                <a:pPr eaLnBrk="1" hangingPunct="1"/>
                <a:r>
                  <a:rPr lang="en-US" altLang="en-US" i="0" dirty="0" smtClean="0">
                    <a:latin typeface="Cambria Math"/>
                  </a:rPr>
                  <a:t>𝑣=</a:t>
                </a:r>
                <a:r>
                  <a:rPr lang="en-US" altLang="en-US" b="0" i="0" dirty="0" smtClean="0">
                    <a:latin typeface="Cambria Math"/>
                    <a:sym typeface="Symbol" pitchFamily="18" charset="2"/>
                  </a:rPr>
                  <a:t>√(</a:t>
                </a:r>
                <a:r>
                  <a:rPr lang="en-US" altLang="en-US" i="0" dirty="0" smtClean="0">
                    <a:latin typeface="Cambria Math"/>
                    <a:sym typeface="Symbol" pitchFamily="18" charset="2"/>
                  </a:rPr>
                  <a:t>𝐺𝑀/𝑟</a:t>
                </a:r>
                <a:r>
                  <a:rPr lang="en-US" altLang="en-US" b="0" i="0" dirty="0" smtClean="0">
                    <a:latin typeface="Cambria Math"/>
                    <a:sym typeface="Symbol" pitchFamily="18" charset="2"/>
                  </a:rPr>
                  <a:t>)</a:t>
                </a:r>
                <a:endParaRPr lang="en-US" altLang="en-US" dirty="0" smtClean="0">
                  <a:sym typeface="Symbol" pitchFamily="18" charset="2"/>
                </a:endParaRPr>
              </a:p>
              <a:p>
                <a:pPr eaLnBrk="1" hangingPunct="1"/>
                <a:r>
                  <a:rPr lang="en-US" altLang="en-US" i="0" dirty="0" smtClean="0">
                    <a:latin typeface="Cambria Math"/>
                    <a:sym typeface="Symbol" pitchFamily="18" charset="2"/>
                  </a:rPr>
                  <a:t>7520000</a:t>
                </a:r>
                <a:r>
                  <a:rPr lang="en-US" altLang="en-US" b="0" i="0" dirty="0" smtClean="0">
                    <a:latin typeface="Cambria Math"/>
                    <a:sym typeface="Symbol" pitchFamily="18" charset="2"/>
                  </a:rPr>
                  <a:t> </a:t>
                </a:r>
                <a:r>
                  <a:rPr lang="en-US" altLang="en-US" i="0" dirty="0" smtClean="0">
                    <a:latin typeface="Cambria Math"/>
                    <a:sym typeface="Symbol" pitchFamily="18" charset="2"/>
                  </a:rPr>
                  <a:t> 𝑚/𝑠=</a:t>
                </a:r>
                <a:r>
                  <a:rPr lang="en-US" altLang="en-US" b="0" i="0" dirty="0" smtClean="0">
                    <a:latin typeface="Cambria Math"/>
                    <a:sym typeface="Symbol" pitchFamily="18" charset="2"/>
                  </a:rPr>
                  <a:t>√((</a:t>
                </a:r>
                <a:r>
                  <a:rPr lang="en-US" altLang="en-US" i="0" dirty="0" smtClean="0">
                    <a:latin typeface="Cambria Math"/>
                    <a:sym typeface="Symbol" pitchFamily="18" charset="2"/>
                  </a:rPr>
                  <a:t>6.67</a:t>
                </a:r>
                <a:r>
                  <a:rPr lang="en-US" altLang="en-US" b="0" i="0" dirty="0" smtClean="0">
                    <a:latin typeface="Cambria Math"/>
                    <a:sym typeface="Symbol" pitchFamily="18" charset="2"/>
                  </a:rPr>
                  <a:t>×(〖</a:t>
                </a:r>
                <a:r>
                  <a:rPr lang="en-US" altLang="en-US" i="0" dirty="0" smtClean="0">
                    <a:latin typeface="Cambria Math"/>
                    <a:sym typeface="Symbol" pitchFamily="18" charset="2"/>
                  </a:rPr>
                  <a:t>10</a:t>
                </a:r>
                <a:r>
                  <a:rPr lang="en-US" altLang="en-US" b="0" i="0" dirty="0" smtClean="0">
                    <a:latin typeface="Cambria Math"/>
                    <a:sym typeface="Symbol" pitchFamily="18" charset="2"/>
                  </a:rPr>
                  <a:t>〗^(−11) 𝑁𝑚^2)/(𝑘𝑔^2 ))</a:t>
                </a:r>
                <a:r>
                  <a:rPr lang="en-US" altLang="en-US" i="0" dirty="0" smtClean="0">
                    <a:latin typeface="Cambria Math"/>
                    <a:sym typeface="Symbol" pitchFamily="18" charset="2"/>
                  </a:rPr>
                  <a:t>𝑀/(2.0</a:t>
                </a:r>
                <a:r>
                  <a:rPr lang="en-US" altLang="en-US" b="0" i="0" dirty="0" smtClean="0">
                    <a:latin typeface="Cambria Math"/>
                    <a:sym typeface="Symbol" pitchFamily="18" charset="2"/>
                  </a:rPr>
                  <a:t>×〖</a:t>
                </a:r>
                <a:r>
                  <a:rPr lang="en-US" altLang="en-US" i="0" dirty="0" smtClean="0">
                    <a:latin typeface="Cambria Math"/>
                    <a:sym typeface="Symbol" pitchFamily="18" charset="2"/>
                  </a:rPr>
                  <a:t>10</a:t>
                </a:r>
                <a:r>
                  <a:rPr lang="en-US" altLang="en-US" b="0" i="0" dirty="0" smtClean="0">
                    <a:latin typeface="Cambria Math"/>
                    <a:sym typeface="Symbol" pitchFamily="18" charset="2"/>
                  </a:rPr>
                  <a:t>〗^20 </a:t>
                </a:r>
                <a:r>
                  <a:rPr lang="en-US" altLang="en-US" i="0" dirty="0" smtClean="0">
                    <a:latin typeface="Cambria Math"/>
                    <a:sym typeface="Symbol" pitchFamily="18" charset="2"/>
                  </a:rPr>
                  <a:t> 𝑚)</a:t>
                </a:r>
                <a:r>
                  <a:rPr lang="en-US" altLang="en-US" b="0" i="0" dirty="0" smtClean="0">
                    <a:latin typeface="Cambria Math"/>
                    <a:sym typeface="Symbol" pitchFamily="18" charset="2"/>
                  </a:rPr>
                  <a:t>)</a:t>
                </a:r>
                <a:endParaRPr lang="en-US" altLang="en-US" i="1" dirty="0" smtClean="0">
                  <a:latin typeface="Cambria Math"/>
                  <a:sym typeface="Symbol" pitchFamily="18" charset="2"/>
                </a:endParaRPr>
              </a:p>
              <a:p>
                <a:pPr eaLnBrk="1" hangingPunct="1"/>
                <a:r>
                  <a:rPr lang="en-US" altLang="en-US" i="0" dirty="0" smtClean="0">
                    <a:latin typeface="Cambria Math"/>
                    <a:sym typeface="Wingdings" pitchFamily="2" charset="2"/>
                  </a:rPr>
                  <a:t>5.655</a:t>
                </a:r>
                <a:r>
                  <a:rPr lang="en-US" altLang="en-US" b="0" i="0" dirty="0" smtClean="0">
                    <a:latin typeface="Cambria Math"/>
                    <a:sym typeface="Wingdings" pitchFamily="2" charset="2"/>
                  </a:rPr>
                  <a:t>×〖10〗^13  𝑚^2/𝑠^2 </a:t>
                </a:r>
                <a:r>
                  <a:rPr lang="en-US" altLang="en-US" i="0" dirty="0" smtClean="0">
                    <a:latin typeface="Cambria Math"/>
                    <a:sym typeface="Wingdings" pitchFamily="2" charset="2"/>
                  </a:rPr>
                  <a:t>=</a:t>
                </a:r>
                <a:r>
                  <a:rPr lang="en-US" altLang="en-US" b="0" i="0" dirty="0" smtClean="0">
                    <a:latin typeface="Cambria Math"/>
                    <a:sym typeface="Wingdings" pitchFamily="2" charset="2"/>
                  </a:rPr>
                  <a:t>(</a:t>
                </a:r>
                <a:r>
                  <a:rPr lang="en-US" altLang="en-US" i="0" dirty="0" smtClean="0">
                    <a:latin typeface="Cambria Math"/>
                    <a:sym typeface="Wingdings" pitchFamily="2" charset="2"/>
                  </a:rPr>
                  <a:t>6.67</a:t>
                </a:r>
                <a:r>
                  <a:rPr lang="en-US" altLang="en-US" b="0" i="0" dirty="0" smtClean="0">
                    <a:latin typeface="Cambria Math"/>
                    <a:sym typeface="Wingdings" pitchFamily="2" charset="2"/>
                  </a:rPr>
                  <a:t>×〖</a:t>
                </a:r>
                <a:r>
                  <a:rPr lang="en-US" altLang="en-US" i="0" dirty="0" smtClean="0">
                    <a:latin typeface="Cambria Math"/>
                    <a:sym typeface="Wingdings" pitchFamily="2" charset="2"/>
                  </a:rPr>
                  <a:t>10</a:t>
                </a:r>
                <a:r>
                  <a:rPr lang="en-US" altLang="en-US" b="0" i="0" dirty="0" smtClean="0">
                    <a:latin typeface="Cambria Math"/>
                    <a:sym typeface="Wingdings" pitchFamily="2" charset="2"/>
                  </a:rPr>
                  <a:t>〗^(−11)  (𝑁𝑚^2)/(𝑘𝑔^2 ))</a:t>
                </a:r>
                <a:r>
                  <a:rPr lang="en-US" altLang="en-US" i="0" dirty="0" smtClean="0">
                    <a:latin typeface="Cambria Math"/>
                    <a:sym typeface="Wingdings" pitchFamily="2" charset="2"/>
                  </a:rPr>
                  <a:t>𝑀</a:t>
                </a:r>
                <a:r>
                  <a:rPr lang="en-US" altLang="en-US" b="0" i="0" dirty="0" smtClean="0">
                    <a:latin typeface="Cambria Math"/>
                    <a:sym typeface="Wingdings" pitchFamily="2" charset="2"/>
                  </a:rPr>
                  <a:t>/(</a:t>
                </a:r>
                <a:r>
                  <a:rPr lang="en-US" altLang="en-US" i="0" dirty="0" smtClean="0">
                    <a:latin typeface="Cambria Math"/>
                    <a:sym typeface="Wingdings" pitchFamily="2" charset="2"/>
                  </a:rPr>
                  <a:t>2.0</a:t>
                </a:r>
                <a:r>
                  <a:rPr lang="en-US" altLang="en-US" b="0" i="0" dirty="0" smtClean="0">
                    <a:latin typeface="Cambria Math"/>
                    <a:sym typeface="Wingdings" pitchFamily="2" charset="2"/>
                  </a:rPr>
                  <a:t>×〖</a:t>
                </a:r>
                <a:r>
                  <a:rPr lang="en-US" altLang="en-US" i="0" dirty="0" smtClean="0">
                    <a:latin typeface="Cambria Math"/>
                    <a:sym typeface="Wingdings" pitchFamily="2" charset="2"/>
                  </a:rPr>
                  <a:t>10</a:t>
                </a:r>
                <a:r>
                  <a:rPr lang="en-US" altLang="en-US" b="0" i="0" dirty="0" smtClean="0">
                    <a:latin typeface="Cambria Math"/>
                    <a:sym typeface="Wingdings" pitchFamily="2" charset="2"/>
                  </a:rPr>
                  <a:t>〗^20  𝑚)</a:t>
                </a:r>
                <a:endParaRPr lang="en-US" altLang="en-US" b="0" i="1" dirty="0" smtClean="0">
                  <a:latin typeface="Cambria Math"/>
                  <a:sym typeface="Wingdings" pitchFamily="2" charset="2"/>
                </a:endParaRPr>
              </a:p>
              <a:p>
                <a:pPr eaLnBrk="1" hangingPunct="1"/>
                <a:r>
                  <a:rPr lang="en-US" altLang="en-US" i="0" dirty="0" smtClean="0">
                    <a:latin typeface="Cambria Math"/>
                    <a:sym typeface="Wingdings" pitchFamily="2" charset="2"/>
                  </a:rPr>
                  <a:t>1.131</a:t>
                </a:r>
                <a:r>
                  <a:rPr lang="en-US" altLang="en-US" b="0" i="0" dirty="0" smtClean="0">
                    <a:latin typeface="Cambria Math"/>
                    <a:sym typeface="Wingdings" pitchFamily="2" charset="2"/>
                  </a:rPr>
                  <a:t>×〖</a:t>
                </a:r>
                <a:r>
                  <a:rPr lang="en-US" altLang="en-US" i="0" dirty="0" smtClean="0">
                    <a:latin typeface="Cambria Math"/>
                    <a:sym typeface="Wingdings" pitchFamily="2" charset="2"/>
                  </a:rPr>
                  <a:t>10</a:t>
                </a:r>
                <a:r>
                  <a:rPr lang="en-US" altLang="en-US" b="0" i="0" dirty="0" smtClean="0">
                    <a:latin typeface="Cambria Math"/>
                    <a:sym typeface="Wingdings" pitchFamily="2" charset="2"/>
                  </a:rPr>
                  <a:t>〗^34  𝑚^3/𝑠^2 </a:t>
                </a:r>
                <a:r>
                  <a:rPr lang="en-US" altLang="en-US" i="0" dirty="0" smtClean="0">
                    <a:latin typeface="Cambria Math"/>
                    <a:sym typeface="Wingdings" pitchFamily="2" charset="2"/>
                  </a:rPr>
                  <a:t>=</a:t>
                </a:r>
                <a:r>
                  <a:rPr lang="en-US" altLang="en-US" b="0" i="0" dirty="0" smtClean="0">
                    <a:latin typeface="Cambria Math"/>
                    <a:sym typeface="Wingdings" pitchFamily="2" charset="2"/>
                  </a:rPr>
                  <a:t>(</a:t>
                </a:r>
                <a:r>
                  <a:rPr lang="en-US" altLang="en-US" i="0" dirty="0" smtClean="0">
                    <a:latin typeface="Cambria Math"/>
                    <a:sym typeface="Wingdings" pitchFamily="2" charset="2"/>
                  </a:rPr>
                  <a:t>6.67</a:t>
                </a:r>
                <a:r>
                  <a:rPr lang="en-US" altLang="en-US" b="0" i="0" dirty="0" smtClean="0">
                    <a:latin typeface="Cambria Math"/>
                    <a:sym typeface="Wingdings" pitchFamily="2" charset="2"/>
                  </a:rPr>
                  <a:t>×〖</a:t>
                </a:r>
                <a:r>
                  <a:rPr lang="en-US" altLang="en-US" i="0" dirty="0" smtClean="0">
                    <a:latin typeface="Cambria Math"/>
                    <a:sym typeface="Wingdings" pitchFamily="2" charset="2"/>
                  </a:rPr>
                  <a:t>10</a:t>
                </a:r>
                <a:r>
                  <a:rPr lang="en-US" altLang="en-US" b="0" i="0" dirty="0" smtClean="0">
                    <a:latin typeface="Cambria Math"/>
                    <a:sym typeface="Wingdings" pitchFamily="2" charset="2"/>
                  </a:rPr>
                  <a:t>〗^(−11)  (𝑁𝑚^2)/(𝑘𝑔^2 ))</a:t>
                </a:r>
                <a:r>
                  <a:rPr lang="en-US" altLang="en-US" i="0" dirty="0" smtClean="0">
                    <a:latin typeface="Cambria Math"/>
                    <a:sym typeface="Wingdings" pitchFamily="2" charset="2"/>
                  </a:rPr>
                  <a:t>𝑀</a:t>
                </a:r>
                <a:endParaRPr lang="en-US" altLang="en-US" i="1" dirty="0" smtClean="0">
                  <a:latin typeface="Cambria Math"/>
                  <a:sym typeface="Wingdings" pitchFamily="2" charset="2"/>
                </a:endParaRPr>
              </a:p>
              <a:p>
                <a:pPr eaLnBrk="1" hangingPunct="1"/>
                <a:r>
                  <a:rPr lang="en-US" altLang="en-US" i="0" dirty="0" smtClean="0">
                    <a:latin typeface="Cambria Math"/>
                    <a:sym typeface="Wingdings" pitchFamily="2" charset="2"/>
                  </a:rPr>
                  <a:t>𝑀=1.70</a:t>
                </a:r>
                <a:r>
                  <a:rPr lang="en-US" altLang="en-US" b="0" i="0" dirty="0" smtClean="0">
                    <a:latin typeface="Cambria Math"/>
                    <a:sym typeface="Wingdings" pitchFamily="2" charset="2"/>
                  </a:rPr>
                  <a:t>×〖</a:t>
                </a:r>
                <a:r>
                  <a:rPr lang="en-US" altLang="en-US" i="0" dirty="0" smtClean="0">
                    <a:latin typeface="Cambria Math"/>
                    <a:sym typeface="Wingdings" pitchFamily="2" charset="2"/>
                  </a:rPr>
                  <a:t>10</a:t>
                </a:r>
                <a:r>
                  <a:rPr lang="en-US" altLang="en-US" b="0" i="0" dirty="0" smtClean="0">
                    <a:latin typeface="Cambria Math"/>
                    <a:sym typeface="Wingdings" pitchFamily="2" charset="2"/>
                  </a:rPr>
                  <a:t>〗^44  </a:t>
                </a:r>
                <a:r>
                  <a:rPr lang="en-US" altLang="en-US" i="0" dirty="0" smtClean="0">
                    <a:latin typeface="Cambria Math"/>
                    <a:sym typeface="Wingdings" pitchFamily="2" charset="2"/>
                  </a:rPr>
                  <a:t>𝑘𝑔</a:t>
                </a:r>
                <a:endParaRPr lang="en-US" altLang="en-US" dirty="0" smtClean="0"/>
              </a:p>
              <a:p>
                <a:endParaRPr lang="en-US" dirty="0"/>
              </a:p>
            </p:txBody>
          </p:sp>
        </mc:Fallback>
      </mc:AlternateContent>
      <p:sp>
        <p:nvSpPr>
          <p:cNvPr id="4" name="Slide Number Placeholder 3"/>
          <p:cNvSpPr>
            <a:spLocks noGrp="1"/>
          </p:cNvSpPr>
          <p:nvPr>
            <p:ph type="sldNum" sz="quarter" idx="10"/>
          </p:nvPr>
        </p:nvSpPr>
        <p:spPr/>
        <p:txBody>
          <a:bodyPr/>
          <a:lstStyle/>
          <a:p>
            <a:fld id="{847F6185-6285-4FEC-8CF6-962D1C733E47}" type="slidenum">
              <a:rPr lang="en-US" smtClean="0"/>
              <a:t>26</a:t>
            </a:fld>
            <a:endParaRPr lang="en-US"/>
          </a:p>
        </p:txBody>
      </p:sp>
    </p:spTree>
    <p:extLst>
      <p:ext uri="{BB962C8B-B14F-4D97-AF65-F5344CB8AC3E}">
        <p14:creationId xmlns:p14="http://schemas.microsoft.com/office/powerpoint/2010/main" val="10015969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 is period and r</a:t>
            </a:r>
            <a:r>
              <a:rPr lang="en-US" baseline="0" dirty="0"/>
              <a:t> is average orbital radius</a:t>
            </a:r>
            <a:endParaRPr lang="en-US" dirty="0"/>
          </a:p>
        </p:txBody>
      </p:sp>
      <p:sp>
        <p:nvSpPr>
          <p:cNvPr id="4" name="Slide Number Placeholder 3"/>
          <p:cNvSpPr>
            <a:spLocks noGrp="1"/>
          </p:cNvSpPr>
          <p:nvPr>
            <p:ph type="sldNum" sz="quarter" idx="10"/>
          </p:nvPr>
        </p:nvSpPr>
        <p:spPr/>
        <p:txBody>
          <a:bodyPr/>
          <a:lstStyle/>
          <a:p>
            <a:fld id="{847F6185-6285-4FEC-8CF6-962D1C733E47}" type="slidenum">
              <a:rPr lang="en-US" smtClean="0"/>
              <a:t>27</a:t>
            </a:fld>
            <a:endParaRPr lang="en-US"/>
          </a:p>
        </p:txBody>
      </p:sp>
    </p:spTree>
    <p:extLst>
      <p:ext uri="{BB962C8B-B14F-4D97-AF65-F5344CB8AC3E}">
        <p14:creationId xmlns:p14="http://schemas.microsoft.com/office/powerpoint/2010/main" val="18359251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f>
                        <m:fPr>
                          <m:ctrlPr>
                            <a:rPr lang="en-US" sz="1200" b="0" i="1" smtClean="0">
                              <a:latin typeface="Cambria Math" panose="02040503050406030204" pitchFamily="18" charset="0"/>
                              <a:sym typeface="Wingdings" pitchFamily="2" charset="2"/>
                            </a:rPr>
                          </m:ctrlPr>
                        </m:fPr>
                        <m:num>
                          <m:sSup>
                            <m:sSupPr>
                              <m:ctrlPr>
                                <a:rPr lang="en-US" sz="1200" b="0" i="1" smtClean="0">
                                  <a:latin typeface="Cambria Math" panose="02040503050406030204" pitchFamily="18" charset="0"/>
                                  <a:sym typeface="Wingdings" pitchFamily="2" charset="2"/>
                                </a:rPr>
                              </m:ctrlPr>
                            </m:sSupPr>
                            <m:e>
                              <m:r>
                                <a:rPr lang="en-US" sz="1200" b="0" i="1" smtClean="0">
                                  <a:latin typeface="Cambria Math"/>
                                  <a:sym typeface="Wingdings" pitchFamily="2" charset="2"/>
                                </a:rPr>
                                <m:t>𝑇</m:t>
                              </m:r>
                            </m:e>
                            <m:sup>
                              <m:r>
                                <a:rPr lang="en-US" sz="1200" b="0" i="1" smtClean="0">
                                  <a:latin typeface="Cambria Math"/>
                                  <a:sym typeface="Wingdings" pitchFamily="2" charset="2"/>
                                </a:rPr>
                                <m:t>2</m:t>
                              </m:r>
                            </m:sup>
                          </m:sSup>
                        </m:num>
                        <m:den>
                          <m:sSup>
                            <m:sSupPr>
                              <m:ctrlPr>
                                <a:rPr lang="en-US" sz="1200" b="0" i="1" smtClean="0">
                                  <a:latin typeface="Cambria Math" panose="02040503050406030204" pitchFamily="18" charset="0"/>
                                  <a:sym typeface="Wingdings" pitchFamily="2" charset="2"/>
                                </a:rPr>
                              </m:ctrlPr>
                            </m:sSupPr>
                            <m:e>
                              <m:r>
                                <a:rPr lang="en-US" sz="1200" b="0" i="1" smtClean="0">
                                  <a:latin typeface="Cambria Math"/>
                                  <a:sym typeface="Wingdings" pitchFamily="2" charset="2"/>
                                </a:rPr>
                                <m:t>𝑟</m:t>
                              </m:r>
                            </m:e>
                            <m:sup>
                              <m:r>
                                <a:rPr lang="en-US" sz="1200" b="0" i="1" smtClean="0">
                                  <a:latin typeface="Cambria Math"/>
                                  <a:sym typeface="Wingdings" pitchFamily="2" charset="2"/>
                                </a:rPr>
                                <m:t>3</m:t>
                              </m:r>
                            </m:sup>
                          </m:sSup>
                        </m:den>
                      </m:f>
                      <m:r>
                        <a:rPr lang="en-US" sz="1200" b="0" i="1" smtClean="0">
                          <a:latin typeface="Cambria Math"/>
                          <a:sym typeface="Wingdings" pitchFamily="2" charset="2"/>
                        </a:rPr>
                        <m:t>=</m:t>
                      </m:r>
                      <m:f>
                        <m:fPr>
                          <m:ctrlPr>
                            <a:rPr lang="en-US" sz="1200" b="0" i="1" smtClean="0">
                              <a:latin typeface="Cambria Math" panose="02040503050406030204" pitchFamily="18" charset="0"/>
                              <a:sym typeface="Wingdings" pitchFamily="2" charset="2"/>
                            </a:rPr>
                          </m:ctrlPr>
                        </m:fPr>
                        <m:num>
                          <m:r>
                            <a:rPr lang="en-US" sz="1200" b="0" i="1" smtClean="0">
                              <a:latin typeface="Cambria Math"/>
                              <a:sym typeface="Wingdings" pitchFamily="2" charset="2"/>
                            </a:rPr>
                            <m:t>4</m:t>
                          </m:r>
                          <m:sSup>
                            <m:sSupPr>
                              <m:ctrlPr>
                                <a:rPr lang="en-US" sz="1200" b="0" i="1" smtClean="0">
                                  <a:latin typeface="Cambria Math" panose="02040503050406030204" pitchFamily="18" charset="0"/>
                                  <a:sym typeface="Wingdings" pitchFamily="2" charset="2"/>
                                </a:rPr>
                              </m:ctrlPr>
                            </m:sSupPr>
                            <m:e>
                              <m:r>
                                <a:rPr lang="en-US" sz="1200" b="0" i="1" smtClean="0">
                                  <a:latin typeface="Cambria Math"/>
                                  <a:sym typeface="Wingdings" pitchFamily="2" charset="2"/>
                                </a:rPr>
                                <m:t>𝜋</m:t>
                              </m:r>
                            </m:e>
                            <m:sup>
                              <m:r>
                                <a:rPr lang="en-US" sz="1200" b="0" i="1" smtClean="0">
                                  <a:latin typeface="Cambria Math"/>
                                  <a:sym typeface="Wingdings" pitchFamily="2" charset="2"/>
                                </a:rPr>
                                <m:t>2</m:t>
                              </m:r>
                            </m:sup>
                          </m:sSup>
                        </m:num>
                        <m:den>
                          <m:r>
                            <a:rPr lang="en-US" sz="1200" b="0" i="1" smtClean="0">
                              <a:latin typeface="Cambria Math"/>
                              <a:sym typeface="Wingdings" pitchFamily="2" charset="2"/>
                            </a:rPr>
                            <m:t>𝐺𝑀</m:t>
                          </m:r>
                        </m:den>
                      </m:f>
                    </m:oMath>
                  </m:oMathPara>
                </a14:m>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a:rPr>
                        <m:t>𝑟</m:t>
                      </m:r>
                      <m:r>
                        <a:rPr lang="en-US" b="0" i="1" smtClean="0">
                          <a:latin typeface="Cambria Math"/>
                        </a:rPr>
                        <m:t>=2.279×</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8</m:t>
                          </m:r>
                        </m:sup>
                      </m:sSup>
                      <m:r>
                        <a:rPr lang="en-US" b="0" i="1" smtClean="0">
                          <a:latin typeface="Cambria Math"/>
                        </a:rPr>
                        <m:t> </m:t>
                      </m:r>
                      <m:r>
                        <a:rPr lang="en-US" b="0" i="1" smtClean="0">
                          <a:latin typeface="Cambria Math"/>
                        </a:rPr>
                        <m:t>𝑘𝑚</m:t>
                      </m:r>
                      <m:r>
                        <a:rPr lang="en-US" b="0" i="1" smtClean="0">
                          <a:latin typeface="Cambria Math"/>
                        </a:rPr>
                        <m:t>=2.279×</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11</m:t>
                          </m:r>
                        </m:sup>
                      </m:sSup>
                      <m:r>
                        <a:rPr lang="en-US" b="0" i="1" smtClean="0">
                          <a:latin typeface="Cambria Math"/>
                        </a:rPr>
                        <m:t> </m:t>
                      </m:r>
                      <m:r>
                        <a:rPr lang="en-US" b="0" i="1" smtClean="0">
                          <a:latin typeface="Cambria Math"/>
                        </a:rPr>
                        <m:t>𝑚</m:t>
                      </m:r>
                      <m:r>
                        <a:rPr lang="en-US" b="0" i="1" smtClean="0">
                          <a:latin typeface="Cambria Math"/>
                        </a:rPr>
                        <m:t>, </m:t>
                      </m:r>
                      <m:r>
                        <a:rPr lang="en-US" b="0" i="1" smtClean="0">
                          <a:latin typeface="Cambria Math"/>
                        </a:rPr>
                        <m:t>𝑇</m:t>
                      </m:r>
                      <m:r>
                        <a:rPr lang="en-US" b="0" i="1" smtClean="0">
                          <a:latin typeface="Cambria Math"/>
                        </a:rPr>
                        <m:t>=1.881 </m:t>
                      </m:r>
                      <m:r>
                        <a:rPr lang="en-US" b="0" i="1" smtClean="0">
                          <a:latin typeface="Cambria Math"/>
                        </a:rPr>
                        <m:t>𝑦</m:t>
                      </m:r>
                      <m:r>
                        <a:rPr lang="en-US" b="0" i="1" smtClean="0">
                          <a:latin typeface="Cambria Math"/>
                        </a:rPr>
                        <m:t>=59359845.6 </m:t>
                      </m:r>
                      <m:r>
                        <a:rPr lang="en-US" b="0" i="1" smtClean="0">
                          <a:latin typeface="Cambria Math"/>
                        </a:rPr>
                        <m:t>𝑠</m:t>
                      </m:r>
                    </m:oMath>
                  </m:oMathPara>
                </a14:m>
                <a:endParaRPr lang="en-US" b="0" dirty="0"/>
              </a:p>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a:rPr>
                                    <m:t>59359845.6 </m:t>
                                  </m:r>
                                  <m:r>
                                    <a:rPr lang="en-US" b="0" i="1" smtClean="0">
                                      <a:latin typeface="Cambria Math"/>
                                    </a:rPr>
                                    <m:t>𝑠</m:t>
                                  </m:r>
                                </m:e>
                              </m:d>
                            </m:e>
                            <m:sup>
                              <m:r>
                                <a:rPr lang="en-US" b="0" i="1" smtClean="0">
                                  <a:latin typeface="Cambria Math"/>
                                </a:rPr>
                                <m:t>2</m:t>
                              </m:r>
                            </m:sup>
                          </m:sSup>
                        </m:num>
                        <m:den>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a:rPr>
                                    <m:t>2.279×</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11</m:t>
                                      </m:r>
                                    </m:sup>
                                  </m:sSup>
                                  <m:r>
                                    <a:rPr lang="en-US" b="0" i="1" smtClean="0">
                                      <a:latin typeface="Cambria Math"/>
                                    </a:rPr>
                                    <m:t> </m:t>
                                  </m:r>
                                  <m:r>
                                    <a:rPr lang="en-US" b="0" i="1" smtClean="0">
                                      <a:latin typeface="Cambria Math"/>
                                    </a:rPr>
                                    <m:t>𝑚</m:t>
                                  </m:r>
                                </m:e>
                              </m:d>
                            </m:e>
                            <m:sup>
                              <m:r>
                                <a:rPr lang="en-US" b="0" i="1" smtClean="0">
                                  <a:latin typeface="Cambria Math"/>
                                </a:rPr>
                                <m:t>3</m:t>
                              </m:r>
                            </m:sup>
                          </m:sSup>
                        </m:den>
                      </m:f>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4</m:t>
                          </m:r>
                          <m:sSup>
                            <m:sSupPr>
                              <m:ctrlPr>
                                <a:rPr lang="en-US" b="0" i="1" smtClean="0">
                                  <a:latin typeface="Cambria Math" panose="02040503050406030204" pitchFamily="18" charset="0"/>
                                </a:rPr>
                              </m:ctrlPr>
                            </m:sSupPr>
                            <m:e>
                              <m:r>
                                <a:rPr lang="en-US" b="0" i="1" smtClean="0">
                                  <a:latin typeface="Cambria Math"/>
                                </a:rPr>
                                <m:t>𝜋</m:t>
                              </m:r>
                            </m:e>
                            <m:sup>
                              <m:r>
                                <a:rPr lang="en-US" b="0" i="1" smtClean="0">
                                  <a:latin typeface="Cambria Math"/>
                                </a:rPr>
                                <m:t>2</m:t>
                              </m:r>
                            </m:sup>
                          </m:sSup>
                        </m:num>
                        <m:den>
                          <m:d>
                            <m:dPr>
                              <m:ctrlPr>
                                <a:rPr lang="en-US" b="0" i="1" smtClean="0">
                                  <a:latin typeface="Cambria Math" panose="02040503050406030204" pitchFamily="18" charset="0"/>
                                </a:rPr>
                              </m:ctrlPr>
                            </m:dPr>
                            <m:e>
                              <m:r>
                                <a:rPr lang="en-US" b="0" i="1" smtClean="0">
                                  <a:latin typeface="Cambria Math"/>
                                </a:rPr>
                                <m:t>6.673×</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−11</m:t>
                                  </m:r>
                                </m:sup>
                              </m:sSup>
                              <m:f>
                                <m:fPr>
                                  <m:ctrlPr>
                                    <a:rPr lang="en-US" b="0" i="1" smtClean="0">
                                      <a:latin typeface="Cambria Math" panose="02040503050406030204" pitchFamily="18" charset="0"/>
                                    </a:rPr>
                                  </m:ctrlPr>
                                </m:fPr>
                                <m:num>
                                  <m:r>
                                    <a:rPr lang="en-US" b="0" i="1" smtClean="0">
                                      <a:latin typeface="Cambria Math"/>
                                    </a:rPr>
                                    <m:t>𝑁</m:t>
                                  </m:r>
                                  <m:sSup>
                                    <m:sSupPr>
                                      <m:ctrlPr>
                                        <a:rPr lang="en-US" b="0" i="1" smtClean="0">
                                          <a:latin typeface="Cambria Math" panose="02040503050406030204" pitchFamily="18" charset="0"/>
                                        </a:rPr>
                                      </m:ctrlPr>
                                    </m:sSupPr>
                                    <m:e>
                                      <m:r>
                                        <a:rPr lang="en-US" b="0" i="1" smtClean="0">
                                          <a:latin typeface="Cambria Math"/>
                                        </a:rPr>
                                        <m:t>𝑚</m:t>
                                      </m:r>
                                    </m:e>
                                    <m:sup>
                                      <m:r>
                                        <a:rPr lang="en-US" b="0" i="1" smtClean="0">
                                          <a:latin typeface="Cambria Math"/>
                                        </a:rPr>
                                        <m:t>2</m:t>
                                      </m:r>
                                    </m:sup>
                                  </m:sSup>
                                </m:num>
                                <m:den>
                                  <m:r>
                                    <a:rPr lang="en-US" b="0" i="1" smtClean="0">
                                      <a:latin typeface="Cambria Math"/>
                                    </a:rPr>
                                    <m:t>𝑘</m:t>
                                  </m:r>
                                  <m:sSup>
                                    <m:sSupPr>
                                      <m:ctrlPr>
                                        <a:rPr lang="en-US" b="0" i="1" smtClean="0">
                                          <a:latin typeface="Cambria Math" panose="02040503050406030204" pitchFamily="18" charset="0"/>
                                        </a:rPr>
                                      </m:ctrlPr>
                                    </m:sSupPr>
                                    <m:e>
                                      <m:r>
                                        <a:rPr lang="en-US" b="0" i="1" smtClean="0">
                                          <a:latin typeface="Cambria Math"/>
                                        </a:rPr>
                                        <m:t>𝑔</m:t>
                                      </m:r>
                                    </m:e>
                                    <m:sup>
                                      <m:r>
                                        <a:rPr lang="en-US" b="0" i="1" smtClean="0">
                                          <a:latin typeface="Cambria Math"/>
                                        </a:rPr>
                                        <m:t>2</m:t>
                                      </m:r>
                                    </m:sup>
                                  </m:sSup>
                                </m:den>
                              </m:f>
                            </m:e>
                          </m:d>
                          <m:r>
                            <a:rPr lang="en-US" b="0" i="1" smtClean="0">
                              <a:latin typeface="Cambria Math"/>
                            </a:rPr>
                            <m:t>𝑀</m:t>
                          </m:r>
                        </m:den>
                      </m:f>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235129.2</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a:rPr>
                                <m:t>𝑚</m:t>
                              </m:r>
                            </m:e>
                            <m:sup>
                              <m:r>
                                <a:rPr lang="en-US" b="0" i="1" smtClean="0">
                                  <a:latin typeface="Cambria Math"/>
                                </a:rPr>
                                <m:t>3</m:t>
                              </m:r>
                            </m:sup>
                          </m:sSup>
                        </m:num>
                        <m:den>
                          <m:r>
                            <a:rPr lang="en-US" b="0" i="1" smtClean="0">
                              <a:latin typeface="Cambria Math"/>
                            </a:rPr>
                            <m:t>𝑘𝑔</m:t>
                          </m:r>
                        </m:den>
                      </m:f>
                      <m:r>
                        <a:rPr lang="en-US" b="0" i="1" smtClean="0">
                          <a:latin typeface="Cambria Math"/>
                        </a:rPr>
                        <m:t> </m:t>
                      </m:r>
                      <m:r>
                        <a:rPr lang="en-US" b="0" i="1" smtClean="0">
                          <a:latin typeface="Cambria Math"/>
                        </a:rPr>
                        <m:t>𝑀</m:t>
                      </m:r>
                      <m:r>
                        <a:rPr lang="en-US" b="0" i="1" smtClean="0">
                          <a:latin typeface="Cambria Math"/>
                        </a:rPr>
                        <m:t>=4.6730×</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35</m:t>
                          </m:r>
                        </m:sup>
                      </m:sSup>
                      <m:r>
                        <a:rPr lang="en-US" b="0" i="1" smtClean="0">
                          <a:latin typeface="Cambria Math"/>
                        </a:rPr>
                        <m:t> </m:t>
                      </m:r>
                      <m:sSup>
                        <m:sSupPr>
                          <m:ctrlPr>
                            <a:rPr lang="en-US" b="0" i="1" smtClean="0">
                              <a:latin typeface="Cambria Math" panose="02040503050406030204" pitchFamily="18" charset="0"/>
                            </a:rPr>
                          </m:ctrlPr>
                        </m:sSupPr>
                        <m:e>
                          <m:r>
                            <a:rPr lang="en-US" b="0" i="1" smtClean="0">
                              <a:latin typeface="Cambria Math"/>
                            </a:rPr>
                            <m:t>𝑚</m:t>
                          </m:r>
                        </m:e>
                        <m:sup>
                          <m:r>
                            <a:rPr lang="en-US" b="0" i="1" smtClean="0">
                              <a:latin typeface="Cambria Math"/>
                            </a:rPr>
                            <m:t>3</m:t>
                          </m:r>
                        </m:sup>
                      </m:sSup>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𝑀</m:t>
                      </m:r>
                      <m:r>
                        <a:rPr lang="en-US" b="0" i="1" smtClean="0">
                          <a:latin typeface="Cambria Math"/>
                        </a:rPr>
                        <m:t>=1.99×</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30</m:t>
                          </m:r>
                        </m:sup>
                      </m:sSup>
                      <m:r>
                        <a:rPr lang="en-US" b="0" i="1" smtClean="0">
                          <a:latin typeface="Cambria Math"/>
                        </a:rPr>
                        <m:t> </m:t>
                      </m:r>
                      <m:r>
                        <a:rPr lang="en-US" b="0" i="1" smtClean="0">
                          <a:latin typeface="Cambria Math"/>
                        </a:rPr>
                        <m:t>𝑘𝑔</m:t>
                      </m:r>
                    </m:oMath>
                  </m:oMathPara>
                </a14:m>
                <a:endParaRPr lang="en-US" b="0" dirty="0"/>
              </a:p>
              <a:p>
                <a:endParaRPr lang="en-US" dirty="0"/>
              </a:p>
              <a:p>
                <a:endParaRPr lang="en-US" dirty="0"/>
              </a:p>
            </p:txBody>
          </p:sp>
        </mc:Choice>
        <mc:Fallback xmlns="">
          <p:sp>
            <p:nvSpPr>
              <p:cNvPr id="3" name="Notes Placeholder 2"/>
              <p:cNvSpPr>
                <a:spLocks noGrp="1"/>
              </p:cNvSpPr>
              <p:nvPr>
                <p:ph type="body" idx="1"/>
              </p:nvPr>
            </p:nvSpPr>
            <p:spPr/>
            <p:txBody>
              <a:bodyPr/>
              <a:lstStyle/>
              <a:p>
                <a:r>
                  <a:rPr lang="en-US" sz="1200" b="0" i="0" smtClean="0">
                    <a:latin typeface="Cambria Math"/>
                    <a:sym typeface="Wingdings" pitchFamily="2" charset="2"/>
                  </a:rPr>
                  <a:t>𝑇^2</a:t>
                </a:r>
                <a:r>
                  <a:rPr lang="en-US" sz="1200" b="0" i="0" smtClean="0">
                    <a:latin typeface="Cambria Math"/>
                    <a:sym typeface="Wingdings" pitchFamily="2" charset="2"/>
                  </a:rPr>
                  <a:t>/</a:t>
                </a:r>
                <a:r>
                  <a:rPr lang="en-US" sz="1200" b="0" i="0" smtClean="0">
                    <a:latin typeface="Cambria Math"/>
                    <a:sym typeface="Wingdings" pitchFamily="2" charset="2"/>
                  </a:rPr>
                  <a:t>𝑟^3 =(4𝜋^2)/𝐺𝑀</a:t>
                </a:r>
                <a:endParaRPr lang="en-US" dirty="0" smtClean="0"/>
              </a:p>
              <a:p>
                <a:r>
                  <a:rPr lang="en-US" b="0" i="0" smtClean="0">
                    <a:latin typeface="Cambria Math"/>
                  </a:rPr>
                  <a:t>𝑟=2.279×〖10〗^8  𝑘𝑚=2.279×〖10〗^11  𝑚, 𝑇=1.881 𝑦=59359845.6 𝑠</a:t>
                </a:r>
                <a:endParaRPr lang="en-US" b="0" dirty="0" smtClean="0"/>
              </a:p>
              <a:p>
                <a:r>
                  <a:rPr lang="en-US" b="0" i="0" smtClean="0">
                    <a:latin typeface="Cambria Math"/>
                  </a:rPr>
                  <a:t>(59359845.6 𝑠)^2/(2.279×〖10〗^11  𝑚)^3 =(4𝜋^2)/(6.673×〖10〗^(−11)  (𝑁𝑚^2)/(𝑘𝑔^2 ))𝑀</a:t>
                </a:r>
                <a:endParaRPr lang="en-US" b="0" dirty="0" smtClean="0"/>
              </a:p>
              <a:p>
                <a:r>
                  <a:rPr lang="en-US" b="0" i="0" smtClean="0">
                    <a:latin typeface="Cambria Math"/>
                  </a:rPr>
                  <a:t>235129.2 𝑚^3/𝑘𝑔  𝑀=4.6730×〖10〗^35  𝑚^3</a:t>
                </a:r>
                <a:endParaRPr lang="en-US" b="0" dirty="0" smtClean="0"/>
              </a:p>
              <a:p>
                <a:r>
                  <a:rPr lang="en-US" b="0" i="0" smtClean="0">
                    <a:latin typeface="Cambria Math"/>
                  </a:rPr>
                  <a:t>𝑀=1.99×〖10〗^30  𝑘𝑔</a:t>
                </a:r>
                <a:endParaRPr lang="en-US" b="0" dirty="0" smtClean="0"/>
              </a:p>
              <a:p>
                <a:endParaRPr lang="en-US" dirty="0" smtClean="0"/>
              </a:p>
              <a:p>
                <a:endParaRPr lang="en-US" dirty="0"/>
              </a:p>
            </p:txBody>
          </p:sp>
        </mc:Fallback>
      </mc:AlternateContent>
      <p:sp>
        <p:nvSpPr>
          <p:cNvPr id="4" name="Slide Number Placeholder 3"/>
          <p:cNvSpPr>
            <a:spLocks noGrp="1"/>
          </p:cNvSpPr>
          <p:nvPr>
            <p:ph type="sldNum" sz="quarter" idx="10"/>
          </p:nvPr>
        </p:nvSpPr>
        <p:spPr/>
        <p:txBody>
          <a:bodyPr/>
          <a:lstStyle/>
          <a:p>
            <a:fld id="{847F6185-6285-4FEC-8CF6-962D1C733E47}" type="slidenum">
              <a:rPr lang="en-US" smtClean="0"/>
              <a:t>28</a:t>
            </a:fld>
            <a:endParaRPr lang="en-US"/>
          </a:p>
        </p:txBody>
      </p:sp>
    </p:spTree>
    <p:extLst>
      <p:ext uri="{BB962C8B-B14F-4D97-AF65-F5344CB8AC3E}">
        <p14:creationId xmlns:p14="http://schemas.microsoft.com/office/powerpoint/2010/main" val="5720877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381000" y="685800"/>
            <a:ext cx="6096000" cy="3429000"/>
          </a:xfrm>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8113FBE3-EAE1-4EFF-933B-ED16CDDD7A33}"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NAD 2023 Standards</a:t>
            </a:r>
          </a:p>
          <a:p>
            <a:r>
              <a:rPr lang="en-US" dirty="0"/>
              <a:t>Gravity G2</a:t>
            </a:r>
          </a:p>
          <a:p>
            <a:endParaRPr lang="en-US" dirty="0"/>
          </a:p>
          <a:p>
            <a:r>
              <a:rPr lang="en-US" dirty="0"/>
              <a:t>OpenStax High School Physics 7.1</a:t>
            </a:r>
          </a:p>
          <a:p>
            <a:r>
              <a:rPr lang="en-US" dirty="0"/>
              <a:t>OpenStax College Physics 2e 6.6</a:t>
            </a:r>
          </a:p>
        </p:txBody>
      </p:sp>
      <p:sp>
        <p:nvSpPr>
          <p:cNvPr id="4" name="Slide Number Placeholder 3"/>
          <p:cNvSpPr>
            <a:spLocks noGrp="1"/>
          </p:cNvSpPr>
          <p:nvPr>
            <p:ph type="sldNum" sz="quarter" idx="5"/>
          </p:nvPr>
        </p:nvSpPr>
        <p:spPr/>
        <p:txBody>
          <a:bodyPr/>
          <a:lstStyle/>
          <a:p>
            <a:fld id="{A67E8826-C454-42BF-B7E3-039B4E1BD0DE}" type="slidenum">
              <a:rPr lang="en-US" smtClean="0"/>
              <a:t>3</a:t>
            </a:fld>
            <a:endParaRPr lang="en-US"/>
          </a:p>
        </p:txBody>
      </p:sp>
    </p:spTree>
    <p:extLst>
      <p:ext uri="{BB962C8B-B14F-4D97-AF65-F5344CB8AC3E}">
        <p14:creationId xmlns:p14="http://schemas.microsoft.com/office/powerpoint/2010/main" val="12722612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t>
            </a:r>
            <a:r>
              <a:rPr lang="en-US" i="1" dirty="0"/>
              <a:t>Dragonfly: NASA and the Crisis Aboard Mir</a:t>
            </a:r>
            <a:r>
              <a:rPr lang="en-US" dirty="0"/>
              <a:t> by Bryan </a:t>
            </a:r>
            <a:r>
              <a:rPr lang="en-US" dirty="0" err="1"/>
              <a:t>Burrough</a:t>
            </a:r>
            <a:endParaRPr lang="en-US" dirty="0"/>
          </a:p>
          <a:p>
            <a:endParaRPr lang="en-US" dirty="0"/>
          </a:p>
        </p:txBody>
      </p:sp>
      <p:sp>
        <p:nvSpPr>
          <p:cNvPr id="4" name="Slide Number Placeholder 3"/>
          <p:cNvSpPr>
            <a:spLocks noGrp="1"/>
          </p:cNvSpPr>
          <p:nvPr>
            <p:ph type="sldNum" sz="quarter" idx="10"/>
          </p:nvPr>
        </p:nvSpPr>
        <p:spPr/>
        <p:txBody>
          <a:bodyPr/>
          <a:lstStyle/>
          <a:p>
            <a:fld id="{847F6185-6285-4FEC-8CF6-962D1C733E47}" type="slidenum">
              <a:rPr lang="en-US" smtClean="0"/>
              <a:t>30</a:t>
            </a:fld>
            <a:endParaRPr lang="en-US"/>
          </a:p>
        </p:txBody>
      </p:sp>
    </p:spTree>
    <p:extLst>
      <p:ext uri="{BB962C8B-B14F-4D97-AF65-F5344CB8AC3E}">
        <p14:creationId xmlns:p14="http://schemas.microsoft.com/office/powerpoint/2010/main" val="21683878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t>
            </a:r>
            <a:r>
              <a:rPr lang="en-US" i="1" dirty="0"/>
              <a:t>Dragonfly: NASA and the Crisis Aboard Mir</a:t>
            </a:r>
            <a:r>
              <a:rPr lang="en-US" dirty="0"/>
              <a:t> by Bryan </a:t>
            </a:r>
            <a:r>
              <a:rPr lang="en-US" dirty="0" err="1"/>
              <a:t>Burrough</a:t>
            </a:r>
            <a:endParaRPr lang="en-US" dirty="0"/>
          </a:p>
        </p:txBody>
      </p:sp>
      <p:sp>
        <p:nvSpPr>
          <p:cNvPr id="4" name="Slide Number Placeholder 3"/>
          <p:cNvSpPr>
            <a:spLocks noGrp="1"/>
          </p:cNvSpPr>
          <p:nvPr>
            <p:ph type="sldNum" sz="quarter" idx="10"/>
          </p:nvPr>
        </p:nvSpPr>
        <p:spPr/>
        <p:txBody>
          <a:bodyPr/>
          <a:lstStyle/>
          <a:p>
            <a:fld id="{847F6185-6285-4FEC-8CF6-962D1C733E47}" type="slidenum">
              <a:rPr lang="en-US" smtClean="0"/>
              <a:t>31</a:t>
            </a:fld>
            <a:endParaRPr lang="en-US"/>
          </a:p>
        </p:txBody>
      </p:sp>
    </p:spTree>
    <p:extLst>
      <p:ext uri="{BB962C8B-B14F-4D97-AF65-F5344CB8AC3E}">
        <p14:creationId xmlns:p14="http://schemas.microsoft.com/office/powerpoint/2010/main" val="14824408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t>
            </a:r>
            <a:r>
              <a:rPr lang="en-US" i="1" dirty="0"/>
              <a:t>Dragonfly: NASA and the Crisis Aboard Mir</a:t>
            </a:r>
            <a:r>
              <a:rPr lang="en-US" dirty="0"/>
              <a:t> by Bryan </a:t>
            </a:r>
            <a:r>
              <a:rPr lang="en-US" dirty="0" err="1"/>
              <a:t>Burrough</a:t>
            </a:r>
            <a:endParaRPr lang="en-US" dirty="0"/>
          </a:p>
        </p:txBody>
      </p:sp>
      <p:sp>
        <p:nvSpPr>
          <p:cNvPr id="4" name="Slide Number Placeholder 3"/>
          <p:cNvSpPr>
            <a:spLocks noGrp="1"/>
          </p:cNvSpPr>
          <p:nvPr>
            <p:ph type="sldNum" sz="quarter" idx="10"/>
          </p:nvPr>
        </p:nvSpPr>
        <p:spPr/>
        <p:txBody>
          <a:bodyPr/>
          <a:lstStyle/>
          <a:p>
            <a:fld id="{847F6185-6285-4FEC-8CF6-962D1C733E47}" type="slidenum">
              <a:rPr lang="en-US" smtClean="0"/>
              <a:t>32</a:t>
            </a:fld>
            <a:endParaRPr lang="en-US"/>
          </a:p>
        </p:txBody>
      </p:sp>
    </p:spTree>
    <p:extLst>
      <p:ext uri="{BB962C8B-B14F-4D97-AF65-F5344CB8AC3E}">
        <p14:creationId xmlns:p14="http://schemas.microsoft.com/office/powerpoint/2010/main" val="2483317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t>
            </a:r>
            <a:r>
              <a:rPr lang="en-US" i="1" dirty="0"/>
              <a:t>Dragonfly: NASA and the Crisis Aboard Mir</a:t>
            </a:r>
            <a:r>
              <a:rPr lang="en-US" dirty="0"/>
              <a:t> by Bryan </a:t>
            </a:r>
            <a:r>
              <a:rPr lang="en-US" dirty="0" err="1"/>
              <a:t>Burrough</a:t>
            </a:r>
            <a:endParaRPr lang="en-US" dirty="0"/>
          </a:p>
        </p:txBody>
      </p:sp>
      <p:sp>
        <p:nvSpPr>
          <p:cNvPr id="4" name="Slide Number Placeholder 3"/>
          <p:cNvSpPr>
            <a:spLocks noGrp="1"/>
          </p:cNvSpPr>
          <p:nvPr>
            <p:ph type="sldNum" sz="quarter" idx="10"/>
          </p:nvPr>
        </p:nvSpPr>
        <p:spPr/>
        <p:txBody>
          <a:bodyPr/>
          <a:lstStyle/>
          <a:p>
            <a:fld id="{847F6185-6285-4FEC-8CF6-962D1C733E47}" type="slidenum">
              <a:rPr lang="en-US" smtClean="0"/>
              <a:t>33</a:t>
            </a:fld>
            <a:endParaRPr lang="en-US"/>
          </a:p>
        </p:txBody>
      </p:sp>
    </p:spTree>
    <p:extLst>
      <p:ext uri="{BB962C8B-B14F-4D97-AF65-F5344CB8AC3E}">
        <p14:creationId xmlns:p14="http://schemas.microsoft.com/office/powerpoint/2010/main" val="927553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7F6185-6285-4FEC-8CF6-962D1C733E47}" type="slidenum">
              <a:rPr lang="en-US" smtClean="0"/>
              <a:t>4</a:t>
            </a:fld>
            <a:endParaRPr lang="en-US"/>
          </a:p>
        </p:txBody>
      </p:sp>
    </p:spTree>
    <p:extLst>
      <p:ext uri="{BB962C8B-B14F-4D97-AF65-F5344CB8AC3E}">
        <p14:creationId xmlns:p14="http://schemas.microsoft.com/office/powerpoint/2010/main" val="4019446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7F6185-6285-4FEC-8CF6-962D1C733E47}" type="slidenum">
              <a:rPr lang="en-US" smtClean="0"/>
              <a:t>5</a:t>
            </a:fld>
            <a:endParaRPr lang="en-US"/>
          </a:p>
        </p:txBody>
      </p:sp>
    </p:spTree>
    <p:extLst>
      <p:ext uri="{BB962C8B-B14F-4D97-AF65-F5344CB8AC3E}">
        <p14:creationId xmlns:p14="http://schemas.microsoft.com/office/powerpoint/2010/main" val="596102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7E8826-C454-42BF-B7E3-039B4E1BD0DE}" type="slidenum">
              <a:rPr lang="en-US" smtClean="0"/>
              <a:t>6</a:t>
            </a:fld>
            <a:endParaRPr lang="en-US"/>
          </a:p>
        </p:txBody>
      </p:sp>
    </p:spTree>
    <p:extLst>
      <p:ext uri="{BB962C8B-B14F-4D97-AF65-F5344CB8AC3E}">
        <p14:creationId xmlns:p14="http://schemas.microsoft.com/office/powerpoint/2010/main" val="3399874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7F6185-6285-4FEC-8CF6-962D1C733E47}" type="slidenum">
              <a:rPr lang="en-US" smtClean="0"/>
              <a:t>7</a:t>
            </a:fld>
            <a:endParaRPr lang="en-US"/>
          </a:p>
        </p:txBody>
      </p:sp>
    </p:spTree>
    <p:extLst>
      <p:ext uri="{BB962C8B-B14F-4D97-AF65-F5344CB8AC3E}">
        <p14:creationId xmlns:p14="http://schemas.microsoft.com/office/powerpoint/2010/main" val="2549073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 is period and r</a:t>
            </a:r>
            <a:r>
              <a:rPr lang="en-US" baseline="0" dirty="0"/>
              <a:t> is average orbital radius</a:t>
            </a:r>
            <a:endParaRPr lang="en-US" dirty="0"/>
          </a:p>
        </p:txBody>
      </p:sp>
      <p:sp>
        <p:nvSpPr>
          <p:cNvPr id="4" name="Slide Number Placeholder 3"/>
          <p:cNvSpPr>
            <a:spLocks noGrp="1"/>
          </p:cNvSpPr>
          <p:nvPr>
            <p:ph type="sldNum" sz="quarter" idx="10"/>
          </p:nvPr>
        </p:nvSpPr>
        <p:spPr/>
        <p:txBody>
          <a:bodyPr/>
          <a:lstStyle/>
          <a:p>
            <a:fld id="{847F6185-6285-4FEC-8CF6-962D1C733E47}" type="slidenum">
              <a:rPr lang="en-US" smtClean="0"/>
              <a:t>8</a:t>
            </a:fld>
            <a:endParaRPr lang="en-US"/>
          </a:p>
        </p:txBody>
      </p:sp>
    </p:spTree>
    <p:extLst>
      <p:ext uri="{BB962C8B-B14F-4D97-AF65-F5344CB8AC3E}">
        <p14:creationId xmlns:p14="http://schemas.microsoft.com/office/powerpoint/2010/main" val="1835925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7E8826-C454-42BF-B7E3-039B4E1BD0DE}" type="slidenum">
              <a:rPr lang="en-US" smtClean="0"/>
              <a:t>9</a:t>
            </a:fld>
            <a:endParaRPr lang="en-US"/>
          </a:p>
        </p:txBody>
      </p:sp>
    </p:spTree>
    <p:extLst>
      <p:ext uri="{BB962C8B-B14F-4D97-AF65-F5344CB8AC3E}">
        <p14:creationId xmlns:p14="http://schemas.microsoft.com/office/powerpoint/2010/main" val="4905749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C5A27-896C-48B2-9701-73258203126F}"/>
              </a:ext>
            </a:extLst>
          </p:cNvPr>
          <p:cNvSpPr>
            <a:spLocks noGrp="1"/>
          </p:cNvSpPr>
          <p:nvPr>
            <p:ph type="ctrTitle"/>
          </p:nvPr>
        </p:nvSpPr>
        <p:spPr>
          <a:xfrm>
            <a:off x="1371600" y="18891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4ED2BB-DFC1-48A7-9955-797F6760C554}"/>
              </a:ext>
            </a:extLst>
          </p:cNvPr>
          <p:cNvSpPr>
            <a:spLocks noGrp="1"/>
          </p:cNvSpPr>
          <p:nvPr>
            <p:ph type="subTitle" idx="1"/>
          </p:nvPr>
        </p:nvSpPr>
        <p:spPr>
          <a:xfrm>
            <a:off x="1524000" y="3819524"/>
            <a:ext cx="9144000" cy="267017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B353AC-31B4-42AD-8F84-658F79326F09}"/>
              </a:ext>
            </a:extLst>
          </p:cNvPr>
          <p:cNvSpPr>
            <a:spLocks noGrp="1"/>
          </p:cNvSpPr>
          <p:nvPr>
            <p:ph type="dt" sz="half" idx="10"/>
          </p:nvPr>
        </p:nvSpPr>
        <p:spPr/>
        <p:txBody>
          <a:bodyPr/>
          <a:lstStyle/>
          <a:p>
            <a:fld id="{78EAE56D-D499-4029-9A2F-DAF6CDB200AA}" type="datetimeFigureOut">
              <a:rPr lang="en-US" smtClean="0"/>
              <a:t>7/31/2024</a:t>
            </a:fld>
            <a:endParaRPr lang="en-US"/>
          </a:p>
        </p:txBody>
      </p:sp>
      <p:sp>
        <p:nvSpPr>
          <p:cNvPr id="5" name="Footer Placeholder 4">
            <a:extLst>
              <a:ext uri="{FF2B5EF4-FFF2-40B4-BE49-F238E27FC236}">
                <a16:creationId xmlns:a16="http://schemas.microsoft.com/office/drawing/2014/main" id="{9E67CB4C-CECF-4F6D-9496-5B286D94F3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5A777-14A7-4C98-BB44-D0F641D7E60B}"/>
              </a:ext>
            </a:extLst>
          </p:cNvPr>
          <p:cNvSpPr>
            <a:spLocks noGrp="1"/>
          </p:cNvSpPr>
          <p:nvPr>
            <p:ph type="sldNum" sz="quarter" idx="12"/>
          </p:nvPr>
        </p:nvSpPr>
        <p:spPr/>
        <p:txBody>
          <a:bodyPr/>
          <a:lstStyle/>
          <a:p>
            <a:fld id="{838BC0F7-0C34-46B0-A3EA-E6183CE6CFEC}" type="slidenum">
              <a:rPr lang="en-US" smtClean="0"/>
              <a:t>‹#›</a:t>
            </a:fld>
            <a:endParaRPr lang="en-US"/>
          </a:p>
        </p:txBody>
      </p:sp>
    </p:spTree>
    <p:extLst>
      <p:ext uri="{BB962C8B-B14F-4D97-AF65-F5344CB8AC3E}">
        <p14:creationId xmlns:p14="http://schemas.microsoft.com/office/powerpoint/2010/main" val="87941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285BD-A3BF-4240-8646-146DF413DC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DD93EE-71C7-4CB1-8DA1-25462F21AB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0124B2-91D4-4F70-A1CD-C642588F6456}"/>
              </a:ext>
            </a:extLst>
          </p:cNvPr>
          <p:cNvSpPr>
            <a:spLocks noGrp="1"/>
          </p:cNvSpPr>
          <p:nvPr>
            <p:ph type="dt" sz="half" idx="10"/>
          </p:nvPr>
        </p:nvSpPr>
        <p:spPr/>
        <p:txBody>
          <a:bodyPr/>
          <a:lstStyle/>
          <a:p>
            <a:fld id="{78EAE56D-D499-4029-9A2F-DAF6CDB200AA}" type="datetimeFigureOut">
              <a:rPr lang="en-US" smtClean="0"/>
              <a:t>7/31/2024</a:t>
            </a:fld>
            <a:endParaRPr lang="en-US"/>
          </a:p>
        </p:txBody>
      </p:sp>
      <p:sp>
        <p:nvSpPr>
          <p:cNvPr id="5" name="Footer Placeholder 4">
            <a:extLst>
              <a:ext uri="{FF2B5EF4-FFF2-40B4-BE49-F238E27FC236}">
                <a16:creationId xmlns:a16="http://schemas.microsoft.com/office/drawing/2014/main" id="{00321A29-4B15-4FF4-9DCE-D6FE6FC855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A70D23-A2B9-499E-9003-34BC12C4E03B}"/>
              </a:ext>
            </a:extLst>
          </p:cNvPr>
          <p:cNvSpPr>
            <a:spLocks noGrp="1"/>
          </p:cNvSpPr>
          <p:nvPr>
            <p:ph type="sldNum" sz="quarter" idx="12"/>
          </p:nvPr>
        </p:nvSpPr>
        <p:spPr/>
        <p:txBody>
          <a:bodyPr/>
          <a:lstStyle/>
          <a:p>
            <a:fld id="{838BC0F7-0C34-46B0-A3EA-E6183CE6CFEC}" type="slidenum">
              <a:rPr lang="en-US" smtClean="0"/>
              <a:t>‹#›</a:t>
            </a:fld>
            <a:endParaRPr lang="en-US"/>
          </a:p>
        </p:txBody>
      </p:sp>
    </p:spTree>
    <p:extLst>
      <p:ext uri="{BB962C8B-B14F-4D97-AF65-F5344CB8AC3E}">
        <p14:creationId xmlns:p14="http://schemas.microsoft.com/office/powerpoint/2010/main" val="2267129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6A5E84-5094-444C-A6EC-02C96DA73C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AC31BF-9DC2-4C04-8D81-97056760E86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2412F9-732F-4238-B822-448AC68419C6}"/>
              </a:ext>
            </a:extLst>
          </p:cNvPr>
          <p:cNvSpPr>
            <a:spLocks noGrp="1"/>
          </p:cNvSpPr>
          <p:nvPr>
            <p:ph type="dt" sz="half" idx="10"/>
          </p:nvPr>
        </p:nvSpPr>
        <p:spPr/>
        <p:txBody>
          <a:bodyPr/>
          <a:lstStyle/>
          <a:p>
            <a:fld id="{78EAE56D-D499-4029-9A2F-DAF6CDB200AA}" type="datetimeFigureOut">
              <a:rPr lang="en-US" smtClean="0"/>
              <a:t>7/31/2024</a:t>
            </a:fld>
            <a:endParaRPr lang="en-US"/>
          </a:p>
        </p:txBody>
      </p:sp>
      <p:sp>
        <p:nvSpPr>
          <p:cNvPr id="5" name="Footer Placeholder 4">
            <a:extLst>
              <a:ext uri="{FF2B5EF4-FFF2-40B4-BE49-F238E27FC236}">
                <a16:creationId xmlns:a16="http://schemas.microsoft.com/office/drawing/2014/main" id="{7D2561DC-E7B9-4427-98E9-8A5CEAF147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C23128-E297-4478-9B65-68D692C8F8D0}"/>
              </a:ext>
            </a:extLst>
          </p:cNvPr>
          <p:cNvSpPr>
            <a:spLocks noGrp="1"/>
          </p:cNvSpPr>
          <p:nvPr>
            <p:ph type="sldNum" sz="quarter" idx="12"/>
          </p:nvPr>
        </p:nvSpPr>
        <p:spPr/>
        <p:txBody>
          <a:bodyPr/>
          <a:lstStyle/>
          <a:p>
            <a:fld id="{838BC0F7-0C34-46B0-A3EA-E6183CE6CFEC}" type="slidenum">
              <a:rPr lang="en-US" smtClean="0"/>
              <a:t>‹#›</a:t>
            </a:fld>
            <a:endParaRPr lang="en-US"/>
          </a:p>
        </p:txBody>
      </p:sp>
    </p:spTree>
    <p:extLst>
      <p:ext uri="{BB962C8B-B14F-4D97-AF65-F5344CB8AC3E}">
        <p14:creationId xmlns:p14="http://schemas.microsoft.com/office/powerpoint/2010/main" val="406201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E8C96-B882-4757-B2D3-2A3DB719D2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5F57BE-8779-4BFC-9560-0D6F7EA3535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96A93F-4395-4622-96A4-42C41A6FD9E4}"/>
              </a:ext>
            </a:extLst>
          </p:cNvPr>
          <p:cNvSpPr>
            <a:spLocks noGrp="1"/>
          </p:cNvSpPr>
          <p:nvPr>
            <p:ph type="dt" sz="half" idx="10"/>
          </p:nvPr>
        </p:nvSpPr>
        <p:spPr/>
        <p:txBody>
          <a:bodyPr/>
          <a:lstStyle/>
          <a:p>
            <a:fld id="{78EAE56D-D499-4029-9A2F-DAF6CDB200AA}" type="datetimeFigureOut">
              <a:rPr lang="en-US" smtClean="0"/>
              <a:t>7/31/2024</a:t>
            </a:fld>
            <a:endParaRPr lang="en-US"/>
          </a:p>
        </p:txBody>
      </p:sp>
      <p:sp>
        <p:nvSpPr>
          <p:cNvPr id="5" name="Footer Placeholder 4">
            <a:extLst>
              <a:ext uri="{FF2B5EF4-FFF2-40B4-BE49-F238E27FC236}">
                <a16:creationId xmlns:a16="http://schemas.microsoft.com/office/drawing/2014/main" id="{68644900-A914-43A3-B105-664424954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F2D0E2-7BC2-4299-A85E-2812E5ED948F}"/>
              </a:ext>
            </a:extLst>
          </p:cNvPr>
          <p:cNvSpPr>
            <a:spLocks noGrp="1"/>
          </p:cNvSpPr>
          <p:nvPr>
            <p:ph type="sldNum" sz="quarter" idx="12"/>
          </p:nvPr>
        </p:nvSpPr>
        <p:spPr/>
        <p:txBody>
          <a:bodyPr/>
          <a:lstStyle/>
          <a:p>
            <a:fld id="{838BC0F7-0C34-46B0-A3EA-E6183CE6CFEC}" type="slidenum">
              <a:rPr lang="en-US" smtClean="0"/>
              <a:t>‹#›</a:t>
            </a:fld>
            <a:endParaRPr lang="en-US"/>
          </a:p>
        </p:txBody>
      </p:sp>
    </p:spTree>
    <p:extLst>
      <p:ext uri="{BB962C8B-B14F-4D97-AF65-F5344CB8AC3E}">
        <p14:creationId xmlns:p14="http://schemas.microsoft.com/office/powerpoint/2010/main" val="1832953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2C9A9-31F2-4EEA-A00F-6A231F54AFF2}"/>
              </a:ext>
            </a:extLst>
          </p:cNvPr>
          <p:cNvSpPr>
            <a:spLocks noGrp="1"/>
          </p:cNvSpPr>
          <p:nvPr>
            <p:ph type="title"/>
          </p:nvPr>
        </p:nvSpPr>
        <p:spPr>
          <a:xfrm>
            <a:off x="212725" y="280988"/>
            <a:ext cx="6950075"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37DF0A-8464-4960-87C7-059A007C9E34}"/>
              </a:ext>
            </a:extLst>
          </p:cNvPr>
          <p:cNvSpPr>
            <a:spLocks noGrp="1"/>
          </p:cNvSpPr>
          <p:nvPr>
            <p:ph type="body" idx="1"/>
          </p:nvPr>
        </p:nvSpPr>
        <p:spPr>
          <a:xfrm>
            <a:off x="212725" y="3903663"/>
            <a:ext cx="6950075" cy="25860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D3FF506-2121-47BA-9C62-3406924F8F65}"/>
              </a:ext>
            </a:extLst>
          </p:cNvPr>
          <p:cNvSpPr>
            <a:spLocks noGrp="1"/>
          </p:cNvSpPr>
          <p:nvPr>
            <p:ph type="dt" sz="half" idx="10"/>
          </p:nvPr>
        </p:nvSpPr>
        <p:spPr/>
        <p:txBody>
          <a:bodyPr/>
          <a:lstStyle/>
          <a:p>
            <a:fld id="{78EAE56D-D499-4029-9A2F-DAF6CDB200AA}" type="datetimeFigureOut">
              <a:rPr lang="en-US" smtClean="0"/>
              <a:t>7/31/2024</a:t>
            </a:fld>
            <a:endParaRPr lang="en-US"/>
          </a:p>
        </p:txBody>
      </p:sp>
      <p:sp>
        <p:nvSpPr>
          <p:cNvPr id="5" name="Footer Placeholder 4">
            <a:extLst>
              <a:ext uri="{FF2B5EF4-FFF2-40B4-BE49-F238E27FC236}">
                <a16:creationId xmlns:a16="http://schemas.microsoft.com/office/drawing/2014/main" id="{F33C884A-3A7D-4E91-9C11-A7D0753F82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A5651-780B-4A96-8B55-D540CA2F5BD7}"/>
              </a:ext>
            </a:extLst>
          </p:cNvPr>
          <p:cNvSpPr>
            <a:spLocks noGrp="1"/>
          </p:cNvSpPr>
          <p:nvPr>
            <p:ph type="sldNum" sz="quarter" idx="12"/>
          </p:nvPr>
        </p:nvSpPr>
        <p:spPr/>
        <p:txBody>
          <a:bodyPr/>
          <a:lstStyle/>
          <a:p>
            <a:fld id="{838BC0F7-0C34-46B0-A3EA-E6183CE6CFEC}" type="slidenum">
              <a:rPr lang="en-US" smtClean="0"/>
              <a:t>‹#›</a:t>
            </a:fld>
            <a:endParaRPr lang="en-US"/>
          </a:p>
        </p:txBody>
      </p:sp>
    </p:spTree>
    <p:extLst>
      <p:ext uri="{BB962C8B-B14F-4D97-AF65-F5344CB8AC3E}">
        <p14:creationId xmlns:p14="http://schemas.microsoft.com/office/powerpoint/2010/main" val="2775077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106C-A663-49BE-9DC3-E6BDA61916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F98F8-CD8A-4AB4-A8FF-4FF7745DC648}"/>
              </a:ext>
            </a:extLst>
          </p:cNvPr>
          <p:cNvSpPr>
            <a:spLocks noGrp="1"/>
          </p:cNvSpPr>
          <p:nvPr>
            <p:ph sz="half" idx="1"/>
          </p:nvPr>
        </p:nvSpPr>
        <p:spPr>
          <a:xfrm>
            <a:off x="0" y="1325562"/>
            <a:ext cx="6019800" cy="51641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873D8E-BB1E-4C4A-8C8E-389E76F87096}"/>
              </a:ext>
            </a:extLst>
          </p:cNvPr>
          <p:cNvSpPr>
            <a:spLocks noGrp="1"/>
          </p:cNvSpPr>
          <p:nvPr>
            <p:ph sz="half" idx="2"/>
          </p:nvPr>
        </p:nvSpPr>
        <p:spPr>
          <a:xfrm>
            <a:off x="6172199" y="1325562"/>
            <a:ext cx="6019799" cy="51641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82E125-47F5-49EB-B15A-489F9254DCD7}"/>
              </a:ext>
            </a:extLst>
          </p:cNvPr>
          <p:cNvSpPr>
            <a:spLocks noGrp="1"/>
          </p:cNvSpPr>
          <p:nvPr>
            <p:ph type="dt" sz="half" idx="10"/>
          </p:nvPr>
        </p:nvSpPr>
        <p:spPr/>
        <p:txBody>
          <a:bodyPr/>
          <a:lstStyle/>
          <a:p>
            <a:fld id="{78EAE56D-D499-4029-9A2F-DAF6CDB200AA}" type="datetimeFigureOut">
              <a:rPr lang="en-US" smtClean="0"/>
              <a:t>7/31/2024</a:t>
            </a:fld>
            <a:endParaRPr lang="en-US"/>
          </a:p>
        </p:txBody>
      </p:sp>
      <p:sp>
        <p:nvSpPr>
          <p:cNvPr id="6" name="Footer Placeholder 5">
            <a:extLst>
              <a:ext uri="{FF2B5EF4-FFF2-40B4-BE49-F238E27FC236}">
                <a16:creationId xmlns:a16="http://schemas.microsoft.com/office/drawing/2014/main" id="{D95A94C2-47EA-429C-83DE-E3BE9A086D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CFE89F-FF95-4AE4-8069-F8497648719E}"/>
              </a:ext>
            </a:extLst>
          </p:cNvPr>
          <p:cNvSpPr>
            <a:spLocks noGrp="1"/>
          </p:cNvSpPr>
          <p:nvPr>
            <p:ph type="sldNum" sz="quarter" idx="12"/>
          </p:nvPr>
        </p:nvSpPr>
        <p:spPr/>
        <p:txBody>
          <a:bodyPr/>
          <a:lstStyle/>
          <a:p>
            <a:fld id="{838BC0F7-0C34-46B0-A3EA-E6183CE6CFEC}" type="slidenum">
              <a:rPr lang="en-US" smtClean="0"/>
              <a:t>‹#›</a:t>
            </a:fld>
            <a:endParaRPr lang="en-US"/>
          </a:p>
        </p:txBody>
      </p:sp>
    </p:spTree>
    <p:extLst>
      <p:ext uri="{BB962C8B-B14F-4D97-AF65-F5344CB8AC3E}">
        <p14:creationId xmlns:p14="http://schemas.microsoft.com/office/powerpoint/2010/main" val="1610189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4E9F2-801D-4F2A-8AA1-253D28775E4B}"/>
              </a:ext>
            </a:extLst>
          </p:cNvPr>
          <p:cNvSpPr>
            <a:spLocks noGrp="1"/>
          </p:cNvSpPr>
          <p:nvPr>
            <p:ph type="title"/>
          </p:nvPr>
        </p:nvSpPr>
        <p:spPr>
          <a:xfrm>
            <a:off x="0" y="5555"/>
            <a:ext cx="121920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72C37C99-4349-404E-AB7D-82C2B88B24C6}"/>
              </a:ext>
            </a:extLst>
          </p:cNvPr>
          <p:cNvSpPr>
            <a:spLocks noGrp="1"/>
          </p:cNvSpPr>
          <p:nvPr>
            <p:ph type="body" idx="1"/>
          </p:nvPr>
        </p:nvSpPr>
        <p:spPr>
          <a:xfrm>
            <a:off x="0" y="1331118"/>
            <a:ext cx="59975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B14950D0-1A07-4B83-AC79-FCCEDE7094CC}"/>
              </a:ext>
            </a:extLst>
          </p:cNvPr>
          <p:cNvSpPr>
            <a:spLocks noGrp="1"/>
          </p:cNvSpPr>
          <p:nvPr>
            <p:ph sz="half" idx="2"/>
          </p:nvPr>
        </p:nvSpPr>
        <p:spPr>
          <a:xfrm>
            <a:off x="22226" y="2155030"/>
            <a:ext cx="5975349" cy="433466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6D7EDFE-D023-4F9B-8D0F-125CAC4A85CE}"/>
              </a:ext>
            </a:extLst>
          </p:cNvPr>
          <p:cNvSpPr>
            <a:spLocks noGrp="1"/>
          </p:cNvSpPr>
          <p:nvPr>
            <p:ph type="body" sz="quarter" idx="3"/>
          </p:nvPr>
        </p:nvSpPr>
        <p:spPr>
          <a:xfrm>
            <a:off x="6172199" y="1331118"/>
            <a:ext cx="59975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4D765DF6-99BF-4B59-8973-AF7EDC893E2B}"/>
              </a:ext>
            </a:extLst>
          </p:cNvPr>
          <p:cNvSpPr>
            <a:spLocks noGrp="1"/>
          </p:cNvSpPr>
          <p:nvPr>
            <p:ph sz="quarter" idx="4"/>
          </p:nvPr>
        </p:nvSpPr>
        <p:spPr>
          <a:xfrm>
            <a:off x="6172200" y="2155030"/>
            <a:ext cx="5997574" cy="433466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21FFC8-ED53-44DF-8E43-91F1B1F88A18}"/>
              </a:ext>
            </a:extLst>
          </p:cNvPr>
          <p:cNvSpPr>
            <a:spLocks noGrp="1"/>
          </p:cNvSpPr>
          <p:nvPr>
            <p:ph type="dt" sz="half" idx="10"/>
          </p:nvPr>
        </p:nvSpPr>
        <p:spPr/>
        <p:txBody>
          <a:bodyPr/>
          <a:lstStyle/>
          <a:p>
            <a:fld id="{78EAE56D-D499-4029-9A2F-DAF6CDB200AA}" type="datetimeFigureOut">
              <a:rPr lang="en-US" smtClean="0"/>
              <a:t>7/31/2024</a:t>
            </a:fld>
            <a:endParaRPr lang="en-US"/>
          </a:p>
        </p:txBody>
      </p:sp>
      <p:sp>
        <p:nvSpPr>
          <p:cNvPr id="8" name="Footer Placeholder 7">
            <a:extLst>
              <a:ext uri="{FF2B5EF4-FFF2-40B4-BE49-F238E27FC236}">
                <a16:creationId xmlns:a16="http://schemas.microsoft.com/office/drawing/2014/main" id="{047BDF54-C27B-4A4D-A398-5E1A62CD71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66B18C-D0AF-4821-AABF-A5EFD5CB5C52}"/>
              </a:ext>
            </a:extLst>
          </p:cNvPr>
          <p:cNvSpPr>
            <a:spLocks noGrp="1"/>
          </p:cNvSpPr>
          <p:nvPr>
            <p:ph type="sldNum" sz="quarter" idx="12"/>
          </p:nvPr>
        </p:nvSpPr>
        <p:spPr/>
        <p:txBody>
          <a:bodyPr/>
          <a:lstStyle/>
          <a:p>
            <a:fld id="{838BC0F7-0C34-46B0-A3EA-E6183CE6CFEC}" type="slidenum">
              <a:rPr lang="en-US" smtClean="0"/>
              <a:t>‹#›</a:t>
            </a:fld>
            <a:endParaRPr lang="en-US"/>
          </a:p>
        </p:txBody>
      </p:sp>
    </p:spTree>
    <p:extLst>
      <p:ext uri="{BB962C8B-B14F-4D97-AF65-F5344CB8AC3E}">
        <p14:creationId xmlns:p14="http://schemas.microsoft.com/office/powerpoint/2010/main" val="2291403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17686-7E41-4E82-AC99-7BDB6C160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C107E2-4FB0-47C2-8EFC-94314494078E}"/>
              </a:ext>
            </a:extLst>
          </p:cNvPr>
          <p:cNvSpPr>
            <a:spLocks noGrp="1"/>
          </p:cNvSpPr>
          <p:nvPr>
            <p:ph type="dt" sz="half" idx="10"/>
          </p:nvPr>
        </p:nvSpPr>
        <p:spPr/>
        <p:txBody>
          <a:bodyPr/>
          <a:lstStyle/>
          <a:p>
            <a:fld id="{78EAE56D-D499-4029-9A2F-DAF6CDB200AA}" type="datetimeFigureOut">
              <a:rPr lang="en-US" smtClean="0"/>
              <a:t>7/31/2024</a:t>
            </a:fld>
            <a:endParaRPr lang="en-US"/>
          </a:p>
        </p:txBody>
      </p:sp>
      <p:sp>
        <p:nvSpPr>
          <p:cNvPr id="4" name="Footer Placeholder 3">
            <a:extLst>
              <a:ext uri="{FF2B5EF4-FFF2-40B4-BE49-F238E27FC236}">
                <a16:creationId xmlns:a16="http://schemas.microsoft.com/office/drawing/2014/main" id="{AC873831-D813-45A6-B7A6-FC221B2C2F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9F788B-0FF3-49B8-832C-46327F549F61}"/>
              </a:ext>
            </a:extLst>
          </p:cNvPr>
          <p:cNvSpPr>
            <a:spLocks noGrp="1"/>
          </p:cNvSpPr>
          <p:nvPr>
            <p:ph type="sldNum" sz="quarter" idx="12"/>
          </p:nvPr>
        </p:nvSpPr>
        <p:spPr/>
        <p:txBody>
          <a:bodyPr/>
          <a:lstStyle/>
          <a:p>
            <a:fld id="{838BC0F7-0C34-46B0-A3EA-E6183CE6CFEC}" type="slidenum">
              <a:rPr lang="en-US" smtClean="0"/>
              <a:t>‹#›</a:t>
            </a:fld>
            <a:endParaRPr lang="en-US"/>
          </a:p>
        </p:txBody>
      </p:sp>
    </p:spTree>
    <p:extLst>
      <p:ext uri="{BB962C8B-B14F-4D97-AF65-F5344CB8AC3E}">
        <p14:creationId xmlns:p14="http://schemas.microsoft.com/office/powerpoint/2010/main" val="4144564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323BF9-D009-4EEC-AEC8-B104C9080F5A}"/>
              </a:ext>
            </a:extLst>
          </p:cNvPr>
          <p:cNvSpPr>
            <a:spLocks noGrp="1"/>
          </p:cNvSpPr>
          <p:nvPr>
            <p:ph type="dt" sz="half" idx="10"/>
          </p:nvPr>
        </p:nvSpPr>
        <p:spPr/>
        <p:txBody>
          <a:bodyPr/>
          <a:lstStyle/>
          <a:p>
            <a:fld id="{78EAE56D-D499-4029-9A2F-DAF6CDB200AA}" type="datetimeFigureOut">
              <a:rPr lang="en-US" smtClean="0"/>
              <a:t>7/31/2024</a:t>
            </a:fld>
            <a:endParaRPr lang="en-US"/>
          </a:p>
        </p:txBody>
      </p:sp>
      <p:sp>
        <p:nvSpPr>
          <p:cNvPr id="3" name="Footer Placeholder 2">
            <a:extLst>
              <a:ext uri="{FF2B5EF4-FFF2-40B4-BE49-F238E27FC236}">
                <a16:creationId xmlns:a16="http://schemas.microsoft.com/office/drawing/2014/main" id="{467AEC08-C863-48AA-B050-E6DB1EF910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09946B-23B7-4918-9D6E-498A5D84F141}"/>
              </a:ext>
            </a:extLst>
          </p:cNvPr>
          <p:cNvSpPr>
            <a:spLocks noGrp="1"/>
          </p:cNvSpPr>
          <p:nvPr>
            <p:ph type="sldNum" sz="quarter" idx="12"/>
          </p:nvPr>
        </p:nvSpPr>
        <p:spPr/>
        <p:txBody>
          <a:bodyPr/>
          <a:lstStyle/>
          <a:p>
            <a:fld id="{838BC0F7-0C34-46B0-A3EA-E6183CE6CFEC}" type="slidenum">
              <a:rPr lang="en-US" smtClean="0"/>
              <a:t>‹#›</a:t>
            </a:fld>
            <a:endParaRPr lang="en-US"/>
          </a:p>
        </p:txBody>
      </p:sp>
    </p:spTree>
    <p:extLst>
      <p:ext uri="{BB962C8B-B14F-4D97-AF65-F5344CB8AC3E}">
        <p14:creationId xmlns:p14="http://schemas.microsoft.com/office/powerpoint/2010/main" val="3453513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88959-CF7F-4357-B71C-234FB974C3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82B4DA-EB08-4498-9A6B-9F7BE7B292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D6D6A9-3B81-45F4-9D68-BB7B22B10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628C9DC-46A8-4210-AE13-3F9A76E50714}"/>
              </a:ext>
            </a:extLst>
          </p:cNvPr>
          <p:cNvSpPr>
            <a:spLocks noGrp="1"/>
          </p:cNvSpPr>
          <p:nvPr>
            <p:ph type="dt" sz="half" idx="10"/>
          </p:nvPr>
        </p:nvSpPr>
        <p:spPr/>
        <p:txBody>
          <a:bodyPr/>
          <a:lstStyle/>
          <a:p>
            <a:fld id="{78EAE56D-D499-4029-9A2F-DAF6CDB200AA}" type="datetimeFigureOut">
              <a:rPr lang="en-US" smtClean="0"/>
              <a:t>7/31/2024</a:t>
            </a:fld>
            <a:endParaRPr lang="en-US"/>
          </a:p>
        </p:txBody>
      </p:sp>
      <p:sp>
        <p:nvSpPr>
          <p:cNvPr id="6" name="Footer Placeholder 5">
            <a:extLst>
              <a:ext uri="{FF2B5EF4-FFF2-40B4-BE49-F238E27FC236}">
                <a16:creationId xmlns:a16="http://schemas.microsoft.com/office/drawing/2014/main" id="{2DD21732-EDF3-4320-BEE1-167C9A0A45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5FAFFE-561E-49E2-908F-A6803D474271}"/>
              </a:ext>
            </a:extLst>
          </p:cNvPr>
          <p:cNvSpPr>
            <a:spLocks noGrp="1"/>
          </p:cNvSpPr>
          <p:nvPr>
            <p:ph type="sldNum" sz="quarter" idx="12"/>
          </p:nvPr>
        </p:nvSpPr>
        <p:spPr/>
        <p:txBody>
          <a:bodyPr/>
          <a:lstStyle/>
          <a:p>
            <a:fld id="{838BC0F7-0C34-46B0-A3EA-E6183CE6CFEC}" type="slidenum">
              <a:rPr lang="en-US" smtClean="0"/>
              <a:t>‹#›</a:t>
            </a:fld>
            <a:endParaRPr lang="en-US"/>
          </a:p>
        </p:txBody>
      </p:sp>
    </p:spTree>
    <p:extLst>
      <p:ext uri="{BB962C8B-B14F-4D97-AF65-F5344CB8AC3E}">
        <p14:creationId xmlns:p14="http://schemas.microsoft.com/office/powerpoint/2010/main" val="1134776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7A642-5BEC-465B-A355-6C4BAD2434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4CE16C-BD1D-4BB9-952A-6544E06814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82B372-8BAD-48D2-9247-D867F075EF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BB6B08-BB1E-40A9-9D4F-72B449522300}"/>
              </a:ext>
            </a:extLst>
          </p:cNvPr>
          <p:cNvSpPr>
            <a:spLocks noGrp="1"/>
          </p:cNvSpPr>
          <p:nvPr>
            <p:ph type="dt" sz="half" idx="10"/>
          </p:nvPr>
        </p:nvSpPr>
        <p:spPr/>
        <p:txBody>
          <a:bodyPr/>
          <a:lstStyle/>
          <a:p>
            <a:fld id="{78EAE56D-D499-4029-9A2F-DAF6CDB200AA}" type="datetimeFigureOut">
              <a:rPr lang="en-US" smtClean="0"/>
              <a:t>7/31/2024</a:t>
            </a:fld>
            <a:endParaRPr lang="en-US"/>
          </a:p>
        </p:txBody>
      </p:sp>
      <p:sp>
        <p:nvSpPr>
          <p:cNvPr id="6" name="Footer Placeholder 5">
            <a:extLst>
              <a:ext uri="{FF2B5EF4-FFF2-40B4-BE49-F238E27FC236}">
                <a16:creationId xmlns:a16="http://schemas.microsoft.com/office/drawing/2014/main" id="{4CFC8DDD-7DB8-4989-B37D-E3CA8353ED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505AF3-ADB0-4CA1-B64E-6A53684C89F8}"/>
              </a:ext>
            </a:extLst>
          </p:cNvPr>
          <p:cNvSpPr>
            <a:spLocks noGrp="1"/>
          </p:cNvSpPr>
          <p:nvPr>
            <p:ph type="sldNum" sz="quarter" idx="12"/>
          </p:nvPr>
        </p:nvSpPr>
        <p:spPr/>
        <p:txBody>
          <a:bodyPr/>
          <a:lstStyle/>
          <a:p>
            <a:fld id="{838BC0F7-0C34-46B0-A3EA-E6183CE6CFEC}" type="slidenum">
              <a:rPr lang="en-US" smtClean="0"/>
              <a:t>‹#›</a:t>
            </a:fld>
            <a:endParaRPr lang="en-US"/>
          </a:p>
        </p:txBody>
      </p:sp>
    </p:spTree>
    <p:extLst>
      <p:ext uri="{BB962C8B-B14F-4D97-AF65-F5344CB8AC3E}">
        <p14:creationId xmlns:p14="http://schemas.microsoft.com/office/powerpoint/2010/main" val="353110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BC29A2-2ED1-43EF-977F-C9C5E529130B}"/>
              </a:ext>
            </a:extLst>
          </p:cNvPr>
          <p:cNvSpPr>
            <a:spLocks noGrp="1"/>
          </p:cNvSpPr>
          <p:nvPr>
            <p:ph type="title"/>
          </p:nvPr>
        </p:nvSpPr>
        <p:spPr>
          <a:xfrm>
            <a:off x="0" y="0"/>
            <a:ext cx="12192000" cy="1325563"/>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p>
            <a:r>
              <a:rPr lang="en-US" dirty="0"/>
              <a:t>Click to edit Master title style</a:t>
            </a:r>
          </a:p>
        </p:txBody>
      </p:sp>
      <p:sp>
        <p:nvSpPr>
          <p:cNvPr id="3" name="Text Placeholder 2">
            <a:extLst>
              <a:ext uri="{FF2B5EF4-FFF2-40B4-BE49-F238E27FC236}">
                <a16:creationId xmlns:a16="http://schemas.microsoft.com/office/drawing/2014/main" id="{D8CB15C9-1ACB-44B7-8D9A-CAE5B7B9E2E6}"/>
              </a:ext>
            </a:extLst>
          </p:cNvPr>
          <p:cNvSpPr>
            <a:spLocks noGrp="1"/>
          </p:cNvSpPr>
          <p:nvPr>
            <p:ph type="body" idx="1"/>
          </p:nvPr>
        </p:nvSpPr>
        <p:spPr>
          <a:xfrm>
            <a:off x="0" y="1325563"/>
            <a:ext cx="12192000" cy="516413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FD42339-7C56-44D9-8A75-51C616CC3FEF}"/>
              </a:ext>
            </a:extLst>
          </p:cNvPr>
          <p:cNvSpPr>
            <a:spLocks noGrp="1"/>
          </p:cNvSpPr>
          <p:nvPr>
            <p:ph type="dt" sz="half" idx="2"/>
          </p:nvPr>
        </p:nvSpPr>
        <p:spPr>
          <a:xfrm>
            <a:off x="0" y="649287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EAE56D-D499-4029-9A2F-DAF6CDB200AA}" type="datetimeFigureOut">
              <a:rPr lang="en-US" smtClean="0"/>
              <a:t>7/31/2024</a:t>
            </a:fld>
            <a:endParaRPr lang="en-US"/>
          </a:p>
        </p:txBody>
      </p:sp>
      <p:sp>
        <p:nvSpPr>
          <p:cNvPr id="5" name="Footer Placeholder 4">
            <a:extLst>
              <a:ext uri="{FF2B5EF4-FFF2-40B4-BE49-F238E27FC236}">
                <a16:creationId xmlns:a16="http://schemas.microsoft.com/office/drawing/2014/main" id="{E83C2851-EFDA-40B0-AE47-2CCFC46FA5DD}"/>
              </a:ext>
            </a:extLst>
          </p:cNvPr>
          <p:cNvSpPr>
            <a:spLocks noGrp="1"/>
          </p:cNvSpPr>
          <p:nvPr>
            <p:ph type="ftr" sz="quarter" idx="3"/>
          </p:nvPr>
        </p:nvSpPr>
        <p:spPr>
          <a:xfrm>
            <a:off x="2886075" y="6492875"/>
            <a:ext cx="64198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B63DB6-7E85-425E-85F7-220A719E45D0}"/>
              </a:ext>
            </a:extLst>
          </p:cNvPr>
          <p:cNvSpPr>
            <a:spLocks noGrp="1"/>
          </p:cNvSpPr>
          <p:nvPr>
            <p:ph type="sldNum" sz="quarter" idx="4"/>
          </p:nvPr>
        </p:nvSpPr>
        <p:spPr>
          <a:xfrm>
            <a:off x="9448800" y="64897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8BC0F7-0C34-46B0-A3EA-E6183CE6CFEC}" type="slidenum">
              <a:rPr lang="en-US" smtClean="0"/>
              <a:t>‹#›</a:t>
            </a:fld>
            <a:endParaRPr lang="en-US"/>
          </a:p>
        </p:txBody>
      </p:sp>
    </p:spTree>
    <p:extLst>
      <p:ext uri="{BB962C8B-B14F-4D97-AF65-F5344CB8AC3E}">
        <p14:creationId xmlns:p14="http://schemas.microsoft.com/office/powerpoint/2010/main" val="4084920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2">
              <a:lumMod val="60000"/>
              <a:lumOff val="4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w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rwright@andrews.ed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openstax.org/details/books/physics"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A9283-16AC-4383-A8F7-27BF8187FA35}"/>
              </a:ext>
            </a:extLst>
          </p:cNvPr>
          <p:cNvSpPr>
            <a:spLocks noGrp="1"/>
          </p:cNvSpPr>
          <p:nvPr>
            <p:ph type="ctrTitle"/>
          </p:nvPr>
        </p:nvSpPr>
        <p:spPr/>
        <p:txBody>
          <a:bodyPr/>
          <a:lstStyle/>
          <a:p>
            <a:r>
              <a:rPr lang="en-US" dirty="0"/>
              <a:t>Kepler’s Laws and Gravity</a:t>
            </a:r>
          </a:p>
        </p:txBody>
      </p:sp>
      <p:sp>
        <p:nvSpPr>
          <p:cNvPr id="3" name="Subtitle 2">
            <a:extLst>
              <a:ext uri="{FF2B5EF4-FFF2-40B4-BE49-F238E27FC236}">
                <a16:creationId xmlns:a16="http://schemas.microsoft.com/office/drawing/2014/main" id="{53A10855-A916-4439-87F6-D5A6567E400A}"/>
              </a:ext>
            </a:extLst>
          </p:cNvPr>
          <p:cNvSpPr>
            <a:spLocks noGrp="1"/>
          </p:cNvSpPr>
          <p:nvPr>
            <p:ph type="subTitle" idx="1"/>
          </p:nvPr>
        </p:nvSpPr>
        <p:spPr/>
        <p:txBody>
          <a:bodyPr/>
          <a:lstStyle/>
          <a:p>
            <a:r>
              <a:rPr lang="en-US" dirty="0"/>
              <a:t>Physics</a:t>
            </a:r>
          </a:p>
          <a:p>
            <a:r>
              <a:rPr lang="en-US" dirty="0"/>
              <a:t>Unit 05</a:t>
            </a:r>
          </a:p>
        </p:txBody>
      </p:sp>
    </p:spTree>
    <p:extLst>
      <p:ext uri="{BB962C8B-B14F-4D97-AF65-F5344CB8AC3E}">
        <p14:creationId xmlns:p14="http://schemas.microsoft.com/office/powerpoint/2010/main" val="35314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oon_orbits_earth_2021_850p30">
            <a:hlinkClick r:id="" action="ppaction://media"/>
            <a:extLst>
              <a:ext uri="{FF2B5EF4-FFF2-40B4-BE49-F238E27FC236}">
                <a16:creationId xmlns:a16="http://schemas.microsoft.com/office/drawing/2014/main" id="{6BE17B8A-EF27-47E2-BFFA-0F1294CAB6F9}"/>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8502316" y="1"/>
            <a:ext cx="3689684" cy="3689684"/>
          </a:xfrm>
        </p:spPr>
      </p:pic>
      <p:sp>
        <p:nvSpPr>
          <p:cNvPr id="8" name="Title 7">
            <a:extLst>
              <a:ext uri="{FF2B5EF4-FFF2-40B4-BE49-F238E27FC236}">
                <a16:creationId xmlns:a16="http://schemas.microsoft.com/office/drawing/2014/main" id="{545E17D9-9744-4516-A383-CEE0E7AE8709}"/>
              </a:ext>
            </a:extLst>
          </p:cNvPr>
          <p:cNvSpPr>
            <a:spLocks noGrp="1"/>
          </p:cNvSpPr>
          <p:nvPr>
            <p:ph type="title"/>
          </p:nvPr>
        </p:nvSpPr>
        <p:spPr/>
        <p:txBody>
          <a:bodyPr/>
          <a:lstStyle/>
          <a:p>
            <a:r>
              <a:rPr lang="en-US" dirty="0"/>
              <a:t>5-01 Kepler’s Laws of Planetary Motion</a:t>
            </a:r>
          </a:p>
        </p:txBody>
      </p:sp>
      <p:sp>
        <p:nvSpPr>
          <p:cNvPr id="3" name="Content Placeholder 2">
            <a:extLst>
              <a:ext uri="{FF2B5EF4-FFF2-40B4-BE49-F238E27FC236}">
                <a16:creationId xmlns:a16="http://schemas.microsoft.com/office/drawing/2014/main" id="{8060E9B0-0C6A-4BE8-8432-F54E2FF250B8}"/>
              </a:ext>
            </a:extLst>
          </p:cNvPr>
          <p:cNvSpPr>
            <a:spLocks noGrp="1"/>
          </p:cNvSpPr>
          <p:nvPr>
            <p:ph sz="half" idx="1"/>
          </p:nvPr>
        </p:nvSpPr>
        <p:spPr>
          <a:xfrm>
            <a:off x="0" y="1325562"/>
            <a:ext cx="8502316" cy="5164137"/>
          </a:xfrm>
        </p:spPr>
        <p:txBody>
          <a:bodyPr/>
          <a:lstStyle/>
          <a:p>
            <a:r>
              <a:rPr lang="en-US" dirty="0"/>
              <a:t>The perihelion of the moon from earth is 358000 km. Its aphelion is 399000 km. What is the moon’s orbit’s semimajor axis, </a:t>
            </a:r>
            <a:r>
              <a:rPr lang="en-US" dirty="0" err="1"/>
              <a:t>semiminor</a:t>
            </a:r>
            <a:r>
              <a:rPr lang="en-US" dirty="0"/>
              <a:t> axis, focal length, and eccentricity?</a:t>
            </a:r>
          </a:p>
        </p:txBody>
      </p:sp>
    </p:spTree>
    <p:extLst>
      <p:ext uri="{BB962C8B-B14F-4D97-AF65-F5344CB8AC3E}">
        <p14:creationId xmlns:p14="http://schemas.microsoft.com/office/powerpoint/2010/main" val="262804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3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C177E84-E6FD-458C-9FE8-E26773FEBEB3}"/>
              </a:ext>
            </a:extLst>
          </p:cNvPr>
          <p:cNvSpPr>
            <a:spLocks noGrp="1"/>
          </p:cNvSpPr>
          <p:nvPr>
            <p:ph type="title"/>
          </p:nvPr>
        </p:nvSpPr>
        <p:spPr/>
        <p:txBody>
          <a:bodyPr/>
          <a:lstStyle/>
          <a:p>
            <a:r>
              <a:rPr lang="en-US" dirty="0"/>
              <a:t>5-01 Kepler’s Laws of Planetary Motion</a:t>
            </a:r>
          </a:p>
        </p:txBody>
      </p:sp>
      <p:sp>
        <p:nvSpPr>
          <p:cNvPr id="6" name="Content Placeholder 5">
            <a:extLst>
              <a:ext uri="{FF2B5EF4-FFF2-40B4-BE49-F238E27FC236}">
                <a16:creationId xmlns:a16="http://schemas.microsoft.com/office/drawing/2014/main" id="{714CB90C-77CA-48B6-BD08-434E0A6805C5}"/>
              </a:ext>
            </a:extLst>
          </p:cNvPr>
          <p:cNvSpPr>
            <a:spLocks noGrp="1"/>
          </p:cNvSpPr>
          <p:nvPr>
            <p:ph idx="1"/>
          </p:nvPr>
        </p:nvSpPr>
        <p:spPr/>
        <p:txBody>
          <a:bodyPr/>
          <a:lstStyle/>
          <a:p>
            <a:r>
              <a:rPr lang="en-US" dirty="0"/>
              <a:t>If it takes 27.3 days for the moon to orbit the earth, how much area does a line from the earth to the moon sweep out every day?</a:t>
            </a:r>
          </a:p>
          <a:p>
            <a:endParaRPr lang="en-US" dirty="0"/>
          </a:p>
        </p:txBody>
      </p:sp>
      <p:pic>
        <p:nvPicPr>
          <p:cNvPr id="9" name="Picture 8">
            <a:extLst>
              <a:ext uri="{FF2B5EF4-FFF2-40B4-BE49-F238E27FC236}">
                <a16:creationId xmlns:a16="http://schemas.microsoft.com/office/drawing/2014/main" id="{E99D745F-2685-47FB-B0E4-8843A9FB95E2}"/>
              </a:ext>
            </a:extLst>
          </p:cNvPr>
          <p:cNvPicPr>
            <a:picLocks noChangeAspect="1"/>
          </p:cNvPicPr>
          <p:nvPr/>
        </p:nvPicPr>
        <p:blipFill rotWithShape="1">
          <a:blip r:embed="rId3">
            <a:extLst>
              <a:ext uri="{28A0092B-C50C-407E-A947-70E740481C1C}">
                <a14:useLocalDpi xmlns:a14="http://schemas.microsoft.com/office/drawing/2010/main" val="0"/>
              </a:ext>
            </a:extLst>
          </a:blip>
          <a:srcRect l="52000" b="28427"/>
          <a:stretch/>
        </p:blipFill>
        <p:spPr>
          <a:xfrm>
            <a:off x="0" y="1949536"/>
            <a:ext cx="3291840" cy="4908464"/>
          </a:xfrm>
          <a:prstGeom prst="rect">
            <a:avLst/>
          </a:prstGeom>
        </p:spPr>
      </p:pic>
    </p:spTree>
    <p:extLst>
      <p:ext uri="{BB962C8B-B14F-4D97-AF65-F5344CB8AC3E}">
        <p14:creationId xmlns:p14="http://schemas.microsoft.com/office/powerpoint/2010/main" val="3965791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BC327-168D-45B0-B949-0F16D64342BB}"/>
              </a:ext>
            </a:extLst>
          </p:cNvPr>
          <p:cNvSpPr>
            <a:spLocks noGrp="1"/>
          </p:cNvSpPr>
          <p:nvPr>
            <p:ph type="title"/>
          </p:nvPr>
        </p:nvSpPr>
        <p:spPr/>
        <p:txBody>
          <a:bodyPr/>
          <a:lstStyle/>
          <a:p>
            <a:r>
              <a:rPr lang="en-US" dirty="0"/>
              <a:t>5-01 Kepler’s Laws of Planetary Motion</a:t>
            </a:r>
          </a:p>
        </p:txBody>
      </p:sp>
      <p:sp>
        <p:nvSpPr>
          <p:cNvPr id="3" name="Content Placeholder 2">
            <a:extLst>
              <a:ext uri="{FF2B5EF4-FFF2-40B4-BE49-F238E27FC236}">
                <a16:creationId xmlns:a16="http://schemas.microsoft.com/office/drawing/2014/main" id="{A17F7393-AC7D-4E6D-87D7-564037FBB284}"/>
              </a:ext>
            </a:extLst>
          </p:cNvPr>
          <p:cNvSpPr>
            <a:spLocks noGrp="1"/>
          </p:cNvSpPr>
          <p:nvPr>
            <p:ph idx="1"/>
          </p:nvPr>
        </p:nvSpPr>
        <p:spPr/>
        <p:txBody>
          <a:bodyPr/>
          <a:lstStyle/>
          <a:p>
            <a:r>
              <a:rPr lang="en-US" dirty="0"/>
              <a:t>The moon’s average radius of orbit is 384,399 km and takes 27.322 days to orbit the earth. The International Space Station’s average radius of orbit is 417.5 km above the earth. What is the period of the ISS’s orbit?</a:t>
            </a:r>
          </a:p>
        </p:txBody>
      </p:sp>
      <p:pic>
        <p:nvPicPr>
          <p:cNvPr id="11" name="Picture 10">
            <a:extLst>
              <a:ext uri="{FF2B5EF4-FFF2-40B4-BE49-F238E27FC236}">
                <a16:creationId xmlns:a16="http://schemas.microsoft.com/office/drawing/2014/main" id="{92D279B3-6EA8-4787-883D-1E35FD948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3782" y="4860758"/>
            <a:ext cx="3493109" cy="1826672"/>
          </a:xfrm>
          <a:prstGeom prst="rect">
            <a:avLst/>
          </a:prstGeom>
        </p:spPr>
      </p:pic>
    </p:spTree>
    <p:extLst>
      <p:ext uri="{BB962C8B-B14F-4D97-AF65-F5344CB8AC3E}">
        <p14:creationId xmlns:p14="http://schemas.microsoft.com/office/powerpoint/2010/main" val="2351601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22553-257F-438A-94A0-CCB6B82CFDC8}"/>
              </a:ext>
            </a:extLst>
          </p:cNvPr>
          <p:cNvSpPr>
            <a:spLocks noGrp="1"/>
          </p:cNvSpPr>
          <p:nvPr>
            <p:ph type="title"/>
          </p:nvPr>
        </p:nvSpPr>
        <p:spPr/>
        <p:txBody>
          <a:bodyPr/>
          <a:lstStyle/>
          <a:p>
            <a:r>
              <a:rPr lang="en-US" dirty="0"/>
              <a:t>5-02 Weight and Gravity</a:t>
            </a:r>
          </a:p>
        </p:txBody>
      </p:sp>
      <p:sp>
        <p:nvSpPr>
          <p:cNvPr id="3" name="Text Placeholder 2">
            <a:extLst>
              <a:ext uri="{FF2B5EF4-FFF2-40B4-BE49-F238E27FC236}">
                <a16:creationId xmlns:a16="http://schemas.microsoft.com/office/drawing/2014/main" id="{54410367-7AC2-45E9-9AE9-899E157632C7}"/>
              </a:ext>
            </a:extLst>
          </p:cNvPr>
          <p:cNvSpPr>
            <a:spLocks noGrp="1"/>
          </p:cNvSpPr>
          <p:nvPr>
            <p:ph type="body" idx="1"/>
          </p:nvPr>
        </p:nvSpPr>
        <p:spPr/>
        <p:txBody>
          <a:bodyPr/>
          <a:lstStyle/>
          <a:p>
            <a:r>
              <a:rPr lang="en-US" dirty="0"/>
              <a:t>In this lesson you will…</a:t>
            </a:r>
          </a:p>
          <a:p>
            <a:pPr marL="342900" indent="-342900">
              <a:buFont typeface="Arial" panose="020B0604020202020204" pitchFamily="34" charset="0"/>
              <a:buChar char="•"/>
            </a:pPr>
            <a:r>
              <a:rPr lang="en-US" dirty="0"/>
              <a:t>Use Newton’s Law of Gravitation to describe the gravitational forces between objects</a:t>
            </a:r>
          </a:p>
          <a:p>
            <a:pPr marL="342900" indent="-342900">
              <a:buFont typeface="Arial" panose="020B0604020202020204" pitchFamily="34" charset="0"/>
              <a:buChar char="•"/>
            </a:pPr>
            <a:r>
              <a:rPr lang="en-US" dirty="0"/>
              <a:t>Find the acceleration due to gravity for various locations</a:t>
            </a:r>
          </a:p>
        </p:txBody>
      </p:sp>
    </p:spTree>
    <p:extLst>
      <p:ext uri="{BB962C8B-B14F-4D97-AF65-F5344CB8AC3E}">
        <p14:creationId xmlns:p14="http://schemas.microsoft.com/office/powerpoint/2010/main" val="545677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dirty="0"/>
              <a:t>5-02 Weight and Gravity</a:t>
            </a:r>
          </a:p>
        </p:txBody>
      </p:sp>
      <mc:AlternateContent xmlns:mc="http://schemas.openxmlformats.org/markup-compatibility/2006" xmlns:a14="http://schemas.microsoft.com/office/drawing/2010/main">
        <mc:Choice Requires="a14">
          <p:sp>
            <p:nvSpPr>
              <p:cNvPr id="11267" name="Rectangle 3"/>
              <p:cNvSpPr>
                <a:spLocks noGrp="1" noChangeArrowheads="1"/>
              </p:cNvSpPr>
              <p:nvPr>
                <p:ph idx="1"/>
              </p:nvPr>
            </p:nvSpPr>
            <p:spPr/>
            <p:txBody>
              <a:bodyPr>
                <a:normAutofit/>
              </a:bodyPr>
              <a:lstStyle/>
              <a:p>
                <a:pPr eaLnBrk="1" hangingPunct="1">
                  <a:lnSpc>
                    <a:spcPct val="90000"/>
                  </a:lnSpc>
                </a:pPr>
                <a:r>
                  <a:rPr lang="en-US" dirty="0"/>
                  <a:t>Every particle in the universe exerts a force on every other particle</a:t>
                </a:r>
              </a:p>
              <a:p>
                <a:pPr marL="0" indent="0">
                  <a:buNone/>
                </a:pPr>
                <a14:m>
                  <m:oMathPara xmlns:m="http://schemas.openxmlformats.org/officeDocument/2006/math">
                    <m:oMathParaPr>
                      <m:jc m:val="centerGroup"/>
                    </m:oMathParaPr>
                    <m:oMath xmlns:m="http://schemas.openxmlformats.org/officeDocument/2006/math">
                      <m:sSub>
                        <m:sSubPr>
                          <m:ctrlPr>
                            <a:rPr lang="en-US" sz="4800" i="1">
                              <a:latin typeface="Cambria Math" panose="02040503050406030204" pitchFamily="18" charset="0"/>
                            </a:rPr>
                          </m:ctrlPr>
                        </m:sSubPr>
                        <m:e>
                          <m:r>
                            <a:rPr lang="en-US" sz="4800" i="1">
                              <a:latin typeface="Cambria Math"/>
                            </a:rPr>
                            <m:t>𝐹</m:t>
                          </m:r>
                        </m:e>
                        <m:sub>
                          <m:r>
                            <a:rPr lang="en-US" sz="4800" i="1">
                              <a:latin typeface="Cambria Math"/>
                            </a:rPr>
                            <m:t>𝑔</m:t>
                          </m:r>
                        </m:sub>
                      </m:sSub>
                      <m:r>
                        <a:rPr lang="en-US" sz="4800" i="1">
                          <a:latin typeface="Cambria Math"/>
                        </a:rPr>
                        <m:t>=</m:t>
                      </m:r>
                      <m:r>
                        <a:rPr lang="en-US" sz="4800" i="1">
                          <a:latin typeface="Cambria Math"/>
                        </a:rPr>
                        <m:t>𝐺</m:t>
                      </m:r>
                      <m:f>
                        <m:fPr>
                          <m:ctrlPr>
                            <a:rPr lang="en-US" sz="4800" i="1">
                              <a:latin typeface="Cambria Math" panose="02040503050406030204" pitchFamily="18" charset="0"/>
                            </a:rPr>
                          </m:ctrlPr>
                        </m:fPr>
                        <m:num>
                          <m:r>
                            <a:rPr lang="en-US" sz="4800" i="1">
                              <a:latin typeface="Cambria Math"/>
                            </a:rPr>
                            <m:t>𝑚𝑀</m:t>
                          </m:r>
                        </m:num>
                        <m:den>
                          <m:sSup>
                            <m:sSupPr>
                              <m:ctrlPr>
                                <a:rPr lang="en-US" sz="4800" i="1">
                                  <a:latin typeface="Cambria Math" panose="02040503050406030204" pitchFamily="18" charset="0"/>
                                </a:rPr>
                              </m:ctrlPr>
                            </m:sSupPr>
                            <m:e>
                              <m:r>
                                <a:rPr lang="en-US" sz="4800" i="1">
                                  <a:latin typeface="Cambria Math"/>
                                </a:rPr>
                                <m:t>𝑟</m:t>
                              </m:r>
                            </m:e>
                            <m:sup>
                              <m:r>
                                <a:rPr lang="en-US" sz="4800" i="1">
                                  <a:latin typeface="Cambria Math"/>
                                </a:rPr>
                                <m:t>2</m:t>
                              </m:r>
                            </m:sup>
                          </m:sSup>
                        </m:den>
                      </m:f>
                    </m:oMath>
                  </m:oMathPara>
                </a14:m>
                <a:endParaRPr lang="en-US" dirty="0"/>
              </a:p>
              <a:p>
                <a:pPr>
                  <a:lnSpc>
                    <a:spcPct val="90000"/>
                  </a:lnSpc>
                </a:pPr>
                <a14:m>
                  <m:oMath xmlns:m="http://schemas.openxmlformats.org/officeDocument/2006/math">
                    <m:r>
                      <a:rPr lang="en-US" i="1" dirty="0" smtClean="0">
                        <a:latin typeface="Cambria Math" panose="02040503050406030204" pitchFamily="18" charset="0"/>
                      </a:rPr>
                      <m:t>𝐺</m:t>
                    </m:r>
                    <m:r>
                      <a:rPr lang="en-US" i="1" dirty="0" smtClean="0">
                        <a:latin typeface="Cambria Math" panose="02040503050406030204" pitchFamily="18" charset="0"/>
                      </a:rPr>
                      <m:t> = 6.673×</m:t>
                    </m:r>
                    <m:sSup>
                      <m:sSupPr>
                        <m:ctrlPr>
                          <a:rPr lang="en-US" b="0" i="1" dirty="0" smtClean="0">
                            <a:latin typeface="Cambria Math" panose="02040503050406030204" pitchFamily="18" charset="0"/>
                          </a:rPr>
                        </m:ctrlPr>
                      </m:sSupPr>
                      <m:e>
                        <m:r>
                          <a:rPr lang="en-US" i="1" dirty="0" smtClean="0">
                            <a:latin typeface="Cambria Math" panose="02040503050406030204" pitchFamily="18" charset="0"/>
                          </a:rPr>
                          <m:t>10</m:t>
                        </m:r>
                      </m:e>
                      <m:sup>
                        <m:r>
                          <a:rPr lang="en-US" b="0" i="1" dirty="0" smtClean="0">
                            <a:latin typeface="Cambria Math" panose="02040503050406030204" pitchFamily="18" charset="0"/>
                          </a:rPr>
                          <m:t>−11</m:t>
                        </m:r>
                      </m:sup>
                    </m:sSup>
                    <m:r>
                      <a:rPr lang="en-US" i="1" dirty="0">
                        <a:latin typeface="Cambria Math" panose="02040503050406030204" pitchFamily="18" charset="0"/>
                      </a:rPr>
                      <m:t> </m:t>
                    </m:r>
                    <m:r>
                      <a:rPr lang="en-US" i="1" dirty="0">
                        <a:latin typeface="Cambria Math" panose="02040503050406030204" pitchFamily="18" charset="0"/>
                      </a:rPr>
                      <m:t>𝑁</m:t>
                    </m:r>
                    <m:r>
                      <a:rPr lang="en-US" i="1" dirty="0">
                        <a:latin typeface="Cambria Math" panose="02040503050406030204" pitchFamily="18" charset="0"/>
                      </a:rPr>
                      <m:t> </m:t>
                    </m:r>
                    <m:r>
                      <a:rPr lang="en-US" i="1" dirty="0">
                        <a:latin typeface="Cambria Math" panose="02040503050406030204" pitchFamily="18" charset="0"/>
                      </a:rPr>
                      <m:t>𝑚</m:t>
                    </m:r>
                    <m:r>
                      <a:rPr lang="en-US" i="1" baseline="30000" dirty="0">
                        <a:latin typeface="Cambria Math" panose="02040503050406030204" pitchFamily="18" charset="0"/>
                      </a:rPr>
                      <m:t>2</m:t>
                    </m:r>
                    <m:r>
                      <a:rPr lang="en-US" i="1" dirty="0">
                        <a:latin typeface="Cambria Math" panose="02040503050406030204" pitchFamily="18" charset="0"/>
                      </a:rPr>
                      <m:t>/</m:t>
                    </m:r>
                    <m:r>
                      <a:rPr lang="en-US" i="1" dirty="0">
                        <a:latin typeface="Cambria Math" panose="02040503050406030204" pitchFamily="18" charset="0"/>
                      </a:rPr>
                      <m:t>𝑘𝑔</m:t>
                    </m:r>
                    <m:r>
                      <a:rPr lang="en-US" i="1" baseline="30000" dirty="0">
                        <a:latin typeface="Cambria Math" panose="02040503050406030204" pitchFamily="18" charset="0"/>
                      </a:rPr>
                      <m:t>2</m:t>
                    </m:r>
                  </m:oMath>
                </a14:m>
                <a:endParaRPr lang="en-US" baseline="30000" dirty="0"/>
              </a:p>
              <a:p>
                <a:pPr>
                  <a:lnSpc>
                    <a:spcPct val="90000"/>
                  </a:lnSpc>
                </a:pPr>
                <a:r>
                  <a:rPr lang="en-US" i="1" dirty="0"/>
                  <a:t>m</a:t>
                </a:r>
                <a:r>
                  <a:rPr lang="en-US" dirty="0"/>
                  <a:t> and </a:t>
                </a:r>
                <a:r>
                  <a:rPr lang="en-US" i="1" dirty="0"/>
                  <a:t>M</a:t>
                </a:r>
                <a:r>
                  <a:rPr lang="en-US" dirty="0"/>
                  <a:t> are the masses of the particles</a:t>
                </a:r>
              </a:p>
              <a:p>
                <a:pPr>
                  <a:lnSpc>
                    <a:spcPct val="90000"/>
                  </a:lnSpc>
                </a:pPr>
                <a:r>
                  <a:rPr lang="en-US" i="1" dirty="0"/>
                  <a:t>r</a:t>
                </a:r>
                <a:r>
                  <a:rPr lang="en-US" dirty="0"/>
                  <a:t> = distance between the particles (centers of objects)</a:t>
                </a:r>
              </a:p>
              <a:p>
                <a:pPr eaLnBrk="1" hangingPunct="1">
                  <a:lnSpc>
                    <a:spcPct val="90000"/>
                  </a:lnSpc>
                </a:pPr>
                <a:endParaRPr lang="en-US" dirty="0"/>
              </a:p>
            </p:txBody>
          </p:sp>
        </mc:Choice>
        <mc:Fallback xmlns="">
          <p:sp>
            <p:nvSpPr>
              <p:cNvPr id="11267" name="Rectangle 3"/>
              <p:cNvSpPr>
                <a:spLocks noGrp="1" noRot="1" noChangeAspect="1" noMove="1" noResize="1" noEditPoints="1" noAdjustHandles="1" noChangeArrowheads="1" noChangeShapeType="1" noTextEdit="1"/>
              </p:cNvSpPr>
              <p:nvPr>
                <p:ph idx="1"/>
              </p:nvPr>
            </p:nvSpPr>
            <p:spPr>
              <a:blipFill>
                <a:blip r:embed="rId3"/>
                <a:stretch>
                  <a:fillRect l="-867" t="-2273"/>
                </a:stretch>
              </a:blipFill>
            </p:spPr>
            <p:txBody>
              <a:bodyPr/>
              <a:lstStyle/>
              <a:p>
                <a:r>
                  <a:rPr lang="en-US">
                    <a:noFill/>
                  </a:rPr>
                  <a:t> </a:t>
                </a:r>
              </a:p>
            </p:txBody>
          </p:sp>
        </mc:Fallback>
      </mc:AlternateContent>
    </p:spTree>
    <p:extLst>
      <p:ext uri="{BB962C8B-B14F-4D97-AF65-F5344CB8AC3E}">
        <p14:creationId xmlns:p14="http://schemas.microsoft.com/office/powerpoint/2010/main" val="120221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a:t>5-02 Weight and Gravity</a:t>
            </a:r>
          </a:p>
        </p:txBody>
      </p:sp>
      <p:sp>
        <p:nvSpPr>
          <p:cNvPr id="13315" name="Rectangle 3"/>
          <p:cNvSpPr>
            <a:spLocks noGrp="1" noChangeArrowheads="1"/>
          </p:cNvSpPr>
          <p:nvPr>
            <p:ph idx="1"/>
          </p:nvPr>
        </p:nvSpPr>
        <p:spPr/>
        <p:txBody>
          <a:bodyPr>
            <a:normAutofit/>
          </a:bodyPr>
          <a:lstStyle/>
          <a:p>
            <a:pPr eaLnBrk="1" hangingPunct="1"/>
            <a:r>
              <a:rPr lang="en-US" dirty="0"/>
              <a:t>For bodies</a:t>
            </a:r>
          </a:p>
          <a:p>
            <a:pPr eaLnBrk="1" hangingPunct="1"/>
            <a:r>
              <a:rPr lang="en-US" dirty="0"/>
              <a:t>Using calculus – apply universal gravitation for bodies</a:t>
            </a:r>
          </a:p>
          <a:p>
            <a:pPr eaLnBrk="1" hangingPunct="1"/>
            <a:endParaRPr lang="en-US" dirty="0"/>
          </a:p>
          <a:p>
            <a:pPr eaLnBrk="1" hangingPunct="1"/>
            <a:r>
              <a:rPr lang="en-US" dirty="0"/>
              <a:t>Estimate (quite precisely)</a:t>
            </a:r>
          </a:p>
          <a:p>
            <a:pPr lvl="1" eaLnBrk="1" hangingPunct="1"/>
            <a:r>
              <a:rPr lang="en-US" dirty="0"/>
              <a:t>Assume bodies are particles based at their center of mass</a:t>
            </a:r>
          </a:p>
          <a:p>
            <a:pPr lvl="1" eaLnBrk="1" hangingPunct="1"/>
            <a:r>
              <a:rPr lang="en-US" dirty="0"/>
              <a:t>For spheres assume they are particles located at the center</a:t>
            </a:r>
          </a:p>
        </p:txBody>
      </p:sp>
    </p:spTree>
    <p:extLst>
      <p:ext uri="{BB962C8B-B14F-4D97-AF65-F5344CB8AC3E}">
        <p14:creationId xmlns:p14="http://schemas.microsoft.com/office/powerpoint/2010/main" val="255408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31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3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dirty="0"/>
              <a:t>5-02 Weight and Gravity</a:t>
            </a:r>
          </a:p>
        </p:txBody>
      </p:sp>
      <mc:AlternateContent xmlns:mc="http://schemas.openxmlformats.org/markup-compatibility/2006" xmlns:a14="http://schemas.microsoft.com/office/drawing/2010/main">
        <mc:Choice Requires="a14">
          <p:sp>
            <p:nvSpPr>
              <p:cNvPr id="14339" name="Rectangle 3"/>
              <p:cNvSpPr>
                <a:spLocks noGrp="1" noChangeArrowheads="1"/>
              </p:cNvSpPr>
              <p:nvPr>
                <p:ph idx="1"/>
              </p:nvPr>
            </p:nvSpPr>
            <p:spPr/>
            <p:txBody>
              <a:bodyPr>
                <a:normAutofit/>
              </a:bodyPr>
              <a:lstStyle/>
              <a:p>
                <a:pPr eaLnBrk="1" hangingPunct="1"/>
                <a:r>
                  <a:rPr lang="en-US" dirty="0"/>
                  <a:t>What is the gravitational attraction between a 75-kg boy (165 </a:t>
                </a:r>
                <a:r>
                  <a:rPr lang="en-US" dirty="0" err="1"/>
                  <a:t>lbs</a:t>
                </a:r>
                <a:r>
                  <a:rPr lang="en-US" dirty="0"/>
                  <a:t>) and the 50-kg girl (110 </a:t>
                </a:r>
                <a:r>
                  <a:rPr lang="en-US" dirty="0" err="1"/>
                  <a:t>lbs</a:t>
                </a:r>
                <a:r>
                  <a:rPr lang="en-US" dirty="0"/>
                  <a:t>) seated 1 m away in the next desk?</a:t>
                </a:r>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r>
                  <a:rPr lang="en-US" i="1" dirty="0" err="1"/>
                  <a:t>F</a:t>
                </a:r>
                <a:r>
                  <a:rPr lang="en-US" i="1" baseline="-25000" dirty="0" err="1"/>
                  <a:t>g</a:t>
                </a:r>
                <a:r>
                  <a:rPr lang="en-US" dirty="0"/>
                  <a:t> = </a:t>
                </a:r>
                <a14:m>
                  <m:oMath xmlns:m="http://schemas.openxmlformats.org/officeDocument/2006/math">
                    <m:r>
                      <a:rPr lang="en-US" i="1" dirty="0" smtClean="0">
                        <a:latin typeface="Cambria Math"/>
                      </a:rPr>
                      <m:t>2.5</m:t>
                    </m:r>
                    <m:r>
                      <a:rPr lang="en-US" b="0" i="1" dirty="0" smtClean="0">
                        <a:latin typeface="Cambria Math"/>
                      </a:rPr>
                      <m:t>×</m:t>
                    </m:r>
                    <m:sSup>
                      <m:sSupPr>
                        <m:ctrlPr>
                          <a:rPr lang="en-US" b="0" i="1" dirty="0" smtClean="0">
                            <a:latin typeface="Cambria Math" panose="02040503050406030204" pitchFamily="18" charset="0"/>
                          </a:rPr>
                        </m:ctrlPr>
                      </m:sSupPr>
                      <m:e>
                        <m:r>
                          <a:rPr lang="en-US" i="1" dirty="0" smtClean="0">
                            <a:latin typeface="Cambria Math"/>
                          </a:rPr>
                          <m:t>10</m:t>
                        </m:r>
                      </m:e>
                      <m:sup>
                        <m:r>
                          <a:rPr lang="en-US" b="0" i="1" dirty="0" smtClean="0">
                            <a:latin typeface="Cambria Math"/>
                          </a:rPr>
                          <m:t>−7</m:t>
                        </m:r>
                      </m:sup>
                    </m:sSup>
                  </m:oMath>
                </a14:m>
                <a:r>
                  <a:rPr lang="en-US" dirty="0"/>
                  <a:t> N</a:t>
                </a:r>
              </a:p>
              <a:p>
                <a:pPr lvl="1" eaLnBrk="1" hangingPunct="1"/>
                <a:r>
                  <a:rPr lang="en-US" dirty="0"/>
                  <a:t>= </a:t>
                </a:r>
                <a14:m>
                  <m:oMath xmlns:m="http://schemas.openxmlformats.org/officeDocument/2006/math">
                    <m:r>
                      <a:rPr lang="en-US" i="1" dirty="0" smtClean="0">
                        <a:latin typeface="Cambria Math"/>
                      </a:rPr>
                      <m:t>2.6</m:t>
                    </m:r>
                    <m:r>
                      <a:rPr lang="en-US" b="0" i="1" dirty="0" smtClean="0">
                        <a:latin typeface="Cambria Math"/>
                      </a:rPr>
                      <m:t>×</m:t>
                    </m:r>
                    <m:sSup>
                      <m:sSupPr>
                        <m:ctrlPr>
                          <a:rPr lang="en-US" b="0" i="1" dirty="0" smtClean="0">
                            <a:latin typeface="Cambria Math" panose="02040503050406030204" pitchFamily="18" charset="0"/>
                          </a:rPr>
                        </m:ctrlPr>
                      </m:sSupPr>
                      <m:e>
                        <m:r>
                          <a:rPr lang="en-US" i="1" dirty="0" smtClean="0">
                            <a:latin typeface="Cambria Math"/>
                          </a:rPr>
                          <m:t>10</m:t>
                        </m:r>
                      </m:e>
                      <m:sup>
                        <m:r>
                          <a:rPr lang="en-US" b="0" i="1" dirty="0" smtClean="0">
                            <a:latin typeface="Cambria Math"/>
                          </a:rPr>
                          <m:t>−8</m:t>
                        </m:r>
                      </m:sup>
                    </m:sSup>
                  </m:oMath>
                </a14:m>
                <a:r>
                  <a:rPr lang="en-US" dirty="0"/>
                  <a:t> </a:t>
                </a:r>
                <a:r>
                  <a:rPr lang="en-US" dirty="0" err="1"/>
                  <a:t>lbs</a:t>
                </a:r>
                <a:r>
                  <a:rPr lang="en-US" dirty="0"/>
                  <a:t> of force</a:t>
                </a:r>
              </a:p>
              <a:p>
                <a:pPr eaLnBrk="1" hangingPunct="1"/>
                <a:endParaRPr lang="en-US" dirty="0"/>
              </a:p>
            </p:txBody>
          </p:sp>
        </mc:Choice>
        <mc:Fallback xmlns="">
          <p:sp>
            <p:nvSpPr>
              <p:cNvPr id="14339" name="Rectangle 3"/>
              <p:cNvSpPr>
                <a:spLocks noGrp="1" noRot="1" noChangeAspect="1" noMove="1" noResize="1" noEditPoints="1" noAdjustHandles="1" noChangeArrowheads="1" noChangeShapeType="1" noTextEdit="1"/>
              </p:cNvSpPr>
              <p:nvPr>
                <p:ph idx="1"/>
              </p:nvPr>
            </p:nvSpPr>
            <p:spPr>
              <a:blipFill>
                <a:blip r:embed="rId3"/>
                <a:stretch>
                  <a:fillRect l="-900" t="-2005" r="-950"/>
                </a:stretch>
              </a:blipFill>
            </p:spPr>
            <p:txBody>
              <a:bodyPr/>
              <a:lstStyle/>
              <a:p>
                <a:r>
                  <a:rPr lang="en-US">
                    <a:noFill/>
                  </a:rPr>
                  <a:t> </a:t>
                </a:r>
              </a:p>
            </p:txBody>
          </p:sp>
        </mc:Fallback>
      </mc:AlternateContent>
      <p:pic>
        <p:nvPicPr>
          <p:cNvPr id="38916" name="Picture 4" descr="bd06386_"/>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07202" y="3124201"/>
            <a:ext cx="4747684" cy="3314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838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9">
                                            <p:txEl>
                                              <p:pRg st="7" end="7"/>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33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dirty="0"/>
              <a:t>5-02 Weight and Gravity</a:t>
            </a:r>
          </a:p>
        </p:txBody>
      </p:sp>
      <p:sp>
        <p:nvSpPr>
          <p:cNvPr id="16387" name="Rectangle 3"/>
          <p:cNvSpPr>
            <a:spLocks noGrp="1" noChangeArrowheads="1"/>
          </p:cNvSpPr>
          <p:nvPr>
            <p:ph idx="1"/>
          </p:nvPr>
        </p:nvSpPr>
        <p:spPr/>
        <p:txBody>
          <a:bodyPr>
            <a:normAutofit/>
          </a:bodyPr>
          <a:lstStyle/>
          <a:p>
            <a:pPr eaLnBrk="1" hangingPunct="1"/>
            <a:r>
              <a:rPr lang="en-US" dirty="0"/>
              <a:t>Weight is Gravitational Force the earth exerts on an object</a:t>
            </a:r>
          </a:p>
          <a:p>
            <a:pPr eaLnBrk="1" hangingPunct="1"/>
            <a:endParaRPr lang="en-US" dirty="0"/>
          </a:p>
          <a:p>
            <a:pPr eaLnBrk="1" hangingPunct="1"/>
            <a:r>
              <a:rPr lang="en-US" dirty="0"/>
              <a:t>Unit: Newton (N)</a:t>
            </a:r>
          </a:p>
          <a:p>
            <a:pPr eaLnBrk="1" hangingPunct="1"/>
            <a:endParaRPr lang="en-US" dirty="0"/>
          </a:p>
          <a:p>
            <a:pPr eaLnBrk="1" hangingPunct="1"/>
            <a:r>
              <a:rPr lang="en-US" dirty="0"/>
              <a:t>Remember!!!</a:t>
            </a:r>
          </a:p>
          <a:p>
            <a:pPr lvl="1" eaLnBrk="1" hangingPunct="1"/>
            <a:r>
              <a:rPr lang="en-US" dirty="0">
                <a:solidFill>
                  <a:srgbClr val="FF0101"/>
                </a:solidFill>
              </a:rPr>
              <a:t>Weight is a Force</a:t>
            </a:r>
          </a:p>
        </p:txBody>
      </p:sp>
    </p:spTree>
    <p:extLst>
      <p:ext uri="{BB962C8B-B14F-4D97-AF65-F5344CB8AC3E}">
        <p14:creationId xmlns:p14="http://schemas.microsoft.com/office/powerpoint/2010/main" val="148177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3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Rectangle 2"/>
          <p:cNvSpPr>
            <a:spLocks noGrp="1" noChangeArrowheads="1"/>
          </p:cNvSpPr>
          <p:nvPr>
            <p:ph type="title"/>
          </p:nvPr>
        </p:nvSpPr>
        <p:spPr/>
        <p:txBody>
          <a:bodyPr/>
          <a:lstStyle/>
          <a:p>
            <a:r>
              <a:rPr lang="en-US" dirty="0"/>
              <a:t>5-02 Weight and Gravity</a:t>
            </a:r>
          </a:p>
        </p:txBody>
      </p:sp>
      <mc:AlternateContent xmlns:mc="http://schemas.openxmlformats.org/markup-compatibility/2006" xmlns:a14="http://schemas.microsoft.com/office/drawing/2010/main">
        <mc:Choice Requires="a14">
          <p:sp>
            <p:nvSpPr>
              <p:cNvPr id="20483" name="Rectangle 3"/>
              <p:cNvSpPr>
                <a:spLocks noGrp="1" noChangeArrowheads="1"/>
              </p:cNvSpPr>
              <p:nvPr>
                <p:ph idx="1"/>
              </p:nvPr>
            </p:nvSpPr>
            <p:spPr/>
            <p:txBody>
              <a:bodyPr>
                <a:noAutofit/>
              </a:bodyPr>
              <a:lstStyle/>
              <a:p>
                <a:pPr eaLnBrk="1" hangingPunct="1"/>
                <a:r>
                  <a:rPr lang="en-US" sz="2667" dirty="0"/>
                  <a:t>Since weight is the force of gravity</a:t>
                </a:r>
              </a:p>
              <a:p>
                <a:pPr marL="0" indent="0">
                  <a:buNone/>
                </a:pPr>
                <a14:m>
                  <m:oMathPara xmlns:m="http://schemas.openxmlformats.org/officeDocument/2006/math">
                    <m:oMathParaPr>
                      <m:jc m:val="centerGroup"/>
                    </m:oMathParaPr>
                    <m:oMath xmlns:m="http://schemas.openxmlformats.org/officeDocument/2006/math">
                      <m:r>
                        <a:rPr lang="en-US" sz="2667" i="1">
                          <a:latin typeface="Cambria Math"/>
                        </a:rPr>
                        <m:t>𝑊</m:t>
                      </m:r>
                      <m:r>
                        <a:rPr lang="en-US" sz="2667" i="1">
                          <a:latin typeface="Cambria Math"/>
                        </a:rPr>
                        <m:t>=</m:t>
                      </m:r>
                      <m:r>
                        <a:rPr lang="en-US" sz="2667" i="1">
                          <a:latin typeface="Cambria Math"/>
                        </a:rPr>
                        <m:t>𝐺</m:t>
                      </m:r>
                      <m:f>
                        <m:fPr>
                          <m:ctrlPr>
                            <a:rPr lang="en-US" sz="2667" i="1">
                              <a:latin typeface="Cambria Math" panose="02040503050406030204" pitchFamily="18" charset="0"/>
                            </a:rPr>
                          </m:ctrlPr>
                        </m:fPr>
                        <m:num>
                          <m:r>
                            <a:rPr lang="en-US" sz="2667" i="1">
                              <a:latin typeface="Cambria Math"/>
                            </a:rPr>
                            <m:t>𝑚𝑀</m:t>
                          </m:r>
                        </m:num>
                        <m:den>
                          <m:sSup>
                            <m:sSupPr>
                              <m:ctrlPr>
                                <a:rPr lang="en-US" sz="2667" i="1">
                                  <a:latin typeface="Cambria Math" panose="02040503050406030204" pitchFamily="18" charset="0"/>
                                </a:rPr>
                              </m:ctrlPr>
                            </m:sSupPr>
                            <m:e>
                              <m:r>
                                <a:rPr lang="en-US" sz="2667" i="1">
                                  <a:latin typeface="Cambria Math"/>
                                </a:rPr>
                                <m:t>𝑟</m:t>
                              </m:r>
                            </m:e>
                            <m:sup>
                              <m:r>
                                <a:rPr lang="en-US" sz="2667" i="1">
                                  <a:latin typeface="Cambria Math"/>
                                </a:rPr>
                                <m:t>2</m:t>
                              </m:r>
                            </m:sup>
                          </m:sSup>
                        </m:den>
                      </m:f>
                    </m:oMath>
                  </m:oMathPara>
                </a14:m>
                <a:endParaRPr lang="en-US" sz="2667" dirty="0"/>
              </a:p>
              <a:p>
                <a:pPr marL="0" indent="0">
                  <a:buNone/>
                </a:pPr>
                <a14:m>
                  <m:oMathPara xmlns:m="http://schemas.openxmlformats.org/officeDocument/2006/math">
                    <m:oMathParaPr>
                      <m:jc m:val="centerGroup"/>
                    </m:oMathParaPr>
                    <m:oMath xmlns:m="http://schemas.openxmlformats.org/officeDocument/2006/math">
                      <m:r>
                        <a:rPr lang="en-US" sz="2667" i="1">
                          <a:latin typeface="Cambria Math"/>
                        </a:rPr>
                        <m:t>𝑊</m:t>
                      </m:r>
                      <m:r>
                        <a:rPr lang="en-US" sz="2667" i="1">
                          <a:latin typeface="Cambria Math"/>
                        </a:rPr>
                        <m:t>=</m:t>
                      </m:r>
                      <m:r>
                        <a:rPr lang="en-US" sz="2667" i="1">
                          <a:latin typeface="Cambria Math"/>
                        </a:rPr>
                        <m:t>𝑚𝑔</m:t>
                      </m:r>
                    </m:oMath>
                  </m:oMathPara>
                </a14:m>
                <a:endParaRPr lang="en-US" sz="2667" dirty="0"/>
              </a:p>
              <a:p>
                <a:pPr marL="0" indent="0">
                  <a:buNone/>
                </a:pPr>
                <a:endParaRPr lang="en-US" sz="2667" dirty="0"/>
              </a:p>
              <a:p>
                <a:pPr marL="0" indent="0">
                  <a:buNone/>
                </a:pPr>
                <a14:m>
                  <m:oMathPara xmlns:m="http://schemas.openxmlformats.org/officeDocument/2006/math">
                    <m:oMathParaPr>
                      <m:jc m:val="centerGroup"/>
                    </m:oMathParaPr>
                    <m:oMath xmlns:m="http://schemas.openxmlformats.org/officeDocument/2006/math">
                      <m:r>
                        <a:rPr lang="en-US" sz="2667" i="1">
                          <a:latin typeface="Cambria Math"/>
                        </a:rPr>
                        <m:t>𝑔</m:t>
                      </m:r>
                      <m:r>
                        <a:rPr lang="en-US" sz="2667" i="1">
                          <a:latin typeface="Cambria Math"/>
                        </a:rPr>
                        <m:t>=</m:t>
                      </m:r>
                      <m:r>
                        <a:rPr lang="en-US" sz="2667" i="1">
                          <a:latin typeface="Cambria Math"/>
                        </a:rPr>
                        <m:t>𝐺</m:t>
                      </m:r>
                      <m:f>
                        <m:fPr>
                          <m:ctrlPr>
                            <a:rPr lang="en-US" sz="2667" i="1">
                              <a:latin typeface="Cambria Math" panose="02040503050406030204" pitchFamily="18" charset="0"/>
                            </a:rPr>
                          </m:ctrlPr>
                        </m:fPr>
                        <m:num>
                          <m:r>
                            <a:rPr lang="en-US" sz="2667" i="1">
                              <a:latin typeface="Cambria Math"/>
                            </a:rPr>
                            <m:t>𝑀</m:t>
                          </m:r>
                        </m:num>
                        <m:den>
                          <m:sSup>
                            <m:sSupPr>
                              <m:ctrlPr>
                                <a:rPr lang="en-US" sz="2667" i="1">
                                  <a:latin typeface="Cambria Math" panose="02040503050406030204" pitchFamily="18" charset="0"/>
                                </a:rPr>
                              </m:ctrlPr>
                            </m:sSupPr>
                            <m:e>
                              <m:r>
                                <a:rPr lang="en-US" sz="2667" i="1">
                                  <a:latin typeface="Cambria Math"/>
                                </a:rPr>
                                <m:t>𝑟</m:t>
                              </m:r>
                            </m:e>
                            <m:sup>
                              <m:r>
                                <a:rPr lang="en-US" sz="2667" i="1">
                                  <a:latin typeface="Cambria Math"/>
                                </a:rPr>
                                <m:t>2</m:t>
                              </m:r>
                            </m:sup>
                          </m:sSup>
                        </m:den>
                      </m:f>
                    </m:oMath>
                  </m:oMathPara>
                </a14:m>
                <a:endParaRPr lang="en-US" sz="2667" dirty="0"/>
              </a:p>
              <a:p>
                <a:pPr eaLnBrk="1" hangingPunct="1"/>
                <a:r>
                  <a:rPr lang="en-US" sz="2667" i="1" dirty="0"/>
                  <a:t>r</a:t>
                </a:r>
                <a:r>
                  <a:rPr lang="en-US" sz="2667" dirty="0"/>
                  <a:t> is usually </a:t>
                </a:r>
                <a:r>
                  <a:rPr lang="en-US" sz="2667" i="1" dirty="0"/>
                  <a:t>R</a:t>
                </a:r>
                <a:r>
                  <a:rPr lang="en-US" sz="2667" i="1" baseline="-25000" dirty="0"/>
                  <a:t>E</a:t>
                </a:r>
                <a:r>
                  <a:rPr lang="en-US" sz="2667" dirty="0"/>
                  <a:t> </a:t>
                </a:r>
              </a:p>
              <a:p>
                <a:pPr lvl="1" eaLnBrk="1" hangingPunct="1"/>
                <a:r>
                  <a:rPr lang="en-US" sz="2667" dirty="0"/>
                  <a:t>So </a:t>
                </a:r>
                <a:r>
                  <a:rPr lang="en-US" sz="2667" i="1" dirty="0"/>
                  <a:t>g</a:t>
                </a:r>
                <a:r>
                  <a:rPr lang="en-US" sz="2667" dirty="0"/>
                  <a:t> = 9.80 m/s</a:t>
                </a:r>
                <a:r>
                  <a:rPr lang="en-US" sz="2667" baseline="30000" dirty="0"/>
                  <a:t>2</a:t>
                </a:r>
                <a:endParaRPr lang="en-US" sz="2667" dirty="0"/>
              </a:p>
            </p:txBody>
          </p:sp>
        </mc:Choice>
        <mc:Fallback xmlns="">
          <p:sp>
            <p:nvSpPr>
              <p:cNvPr id="20483" name="Rectangle 3"/>
              <p:cNvSpPr>
                <a:spLocks noGrp="1" noRot="1" noChangeAspect="1" noMove="1" noResize="1" noEditPoints="1" noAdjustHandles="1" noChangeArrowheads="1" noChangeShapeType="1" noTextEdit="1"/>
              </p:cNvSpPr>
              <p:nvPr>
                <p:ph idx="1"/>
              </p:nvPr>
            </p:nvSpPr>
            <p:spPr>
              <a:blipFill>
                <a:blip r:embed="rId3"/>
                <a:stretch>
                  <a:fillRect l="-850" t="-2005"/>
                </a:stretch>
              </a:blipFill>
            </p:spPr>
            <p:txBody>
              <a:bodyPr/>
              <a:lstStyle/>
              <a:p>
                <a:r>
                  <a:rPr lang="en-US">
                    <a:noFill/>
                  </a:rPr>
                  <a:t> </a:t>
                </a:r>
              </a:p>
            </p:txBody>
          </p:sp>
        </mc:Fallback>
      </mc:AlternateContent>
    </p:spTree>
    <p:extLst>
      <p:ext uri="{BB962C8B-B14F-4D97-AF65-F5344CB8AC3E}">
        <p14:creationId xmlns:p14="http://schemas.microsoft.com/office/powerpoint/2010/main" val="371479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8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48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4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8A033-4750-46D5-AA88-9C1E12EE1711}"/>
              </a:ext>
            </a:extLst>
          </p:cNvPr>
          <p:cNvSpPr>
            <a:spLocks noGrp="1"/>
          </p:cNvSpPr>
          <p:nvPr>
            <p:ph type="title"/>
          </p:nvPr>
        </p:nvSpPr>
        <p:spPr/>
        <p:txBody>
          <a:bodyPr/>
          <a:lstStyle/>
          <a:p>
            <a:r>
              <a:rPr lang="en-US" dirty="0"/>
              <a:t>5-02 Weight and Gravity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27A308F-14ED-4B3B-8F4B-1170609C654F}"/>
                  </a:ext>
                </a:extLst>
              </p:cNvPr>
              <p:cNvSpPr>
                <a:spLocks noGrp="1"/>
              </p:cNvSpPr>
              <p:nvPr>
                <p:ph idx="1"/>
              </p:nvPr>
            </p:nvSpPr>
            <p:spPr/>
            <p:txBody>
              <a:bodyPr/>
              <a:lstStyle/>
              <a:p>
                <a:r>
                  <a:rPr lang="en-US" dirty="0"/>
                  <a:t>Find the acceleration due to gravity at the altitude of the ISS, 417.5 km above the earth. </a:t>
                </a:r>
              </a:p>
              <a:p>
                <a:endParaRPr lang="en-US" dirty="0"/>
              </a:p>
              <a:p>
                <a:endParaRPr lang="en-US" dirty="0"/>
              </a:p>
              <a:p>
                <a:endParaRPr lang="en-US" dirty="0"/>
              </a:p>
              <a:p>
                <a:endParaRPr lang="en-US" dirty="0"/>
              </a:p>
              <a:p>
                <a:endParaRPr lang="en-US" dirty="0"/>
              </a:p>
              <a:p>
                <a:endParaRPr lang="en-US" dirty="0"/>
              </a:p>
              <a:p>
                <a:endParaRPr lang="en-US" dirty="0"/>
              </a:p>
              <a:p>
                <a14:m>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=8.64 </m:t>
                    </m:r>
                    <m:r>
                      <a:rPr lang="en-US" b="0" i="1" smtClean="0">
                        <a:latin typeface="Cambria Math" panose="02040503050406030204" pitchFamily="18" charset="0"/>
                      </a:rPr>
                      <m:t>𝑚</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oMath>
                </a14:m>
                <a:r>
                  <a:rPr lang="en-US" dirty="0"/>
                  <a:t> not much smaller than </a:t>
                </a:r>
                <a14:m>
                  <m:oMath xmlns:m="http://schemas.openxmlformats.org/officeDocument/2006/math">
                    <m:r>
                      <a:rPr lang="en-US" b="0" i="1" smtClean="0">
                        <a:latin typeface="Cambria Math" panose="02040503050406030204" pitchFamily="18" charset="0"/>
                      </a:rPr>
                      <m:t>9.8 </m:t>
                    </m:r>
                    <m:r>
                      <a:rPr lang="en-US" b="0" i="1" smtClean="0">
                        <a:latin typeface="Cambria Math" panose="02040503050406030204" pitchFamily="18" charset="0"/>
                      </a:rPr>
                      <m:t>𝑚</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oMath>
                </a14:m>
                <a:endParaRPr lang="en-US" dirty="0"/>
              </a:p>
            </p:txBody>
          </p:sp>
        </mc:Choice>
        <mc:Fallback xmlns="">
          <p:sp>
            <p:nvSpPr>
              <p:cNvPr id="3" name="Content Placeholder 2">
                <a:extLst>
                  <a:ext uri="{FF2B5EF4-FFF2-40B4-BE49-F238E27FC236}">
                    <a16:creationId xmlns:a16="http://schemas.microsoft.com/office/drawing/2014/main" id="{A27A308F-14ED-4B3B-8F4B-1170609C654F}"/>
                  </a:ext>
                </a:extLst>
              </p:cNvPr>
              <p:cNvSpPr>
                <a:spLocks noGrp="1" noRot="1" noChangeAspect="1" noMove="1" noResize="1" noEditPoints="1" noAdjustHandles="1" noChangeArrowheads="1" noChangeShapeType="1" noTextEdit="1"/>
              </p:cNvSpPr>
              <p:nvPr>
                <p:ph idx="1"/>
              </p:nvPr>
            </p:nvSpPr>
            <p:spPr>
              <a:blipFill>
                <a:blip r:embed="rId3"/>
                <a:stretch>
                  <a:fillRect l="-900" t="-2005"/>
                </a:stretch>
              </a:blipFill>
            </p:spPr>
            <p:txBody>
              <a:bodyPr/>
              <a:lstStyle/>
              <a:p>
                <a:r>
                  <a:rPr lang="en-US">
                    <a:noFill/>
                  </a:rPr>
                  <a:t> </a:t>
                </a:r>
              </a:p>
            </p:txBody>
          </p:sp>
        </mc:Fallback>
      </mc:AlternateContent>
    </p:spTree>
    <p:extLst>
      <p:ext uri="{BB962C8B-B14F-4D97-AF65-F5344CB8AC3E}">
        <p14:creationId xmlns:p14="http://schemas.microsoft.com/office/powerpoint/2010/main" val="10517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Credits</a:t>
            </a:r>
          </a:p>
        </p:txBody>
      </p:sp>
      <p:sp>
        <p:nvSpPr>
          <p:cNvPr id="4" name="Rectangle 3"/>
          <p:cNvSpPr/>
          <p:nvPr/>
        </p:nvSpPr>
        <p:spPr bwMode="auto">
          <a:xfrm>
            <a:off x="6400800" y="5532876"/>
            <a:ext cx="5791200" cy="1320800"/>
          </a:xfrm>
          <a:prstGeom prst="rect">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square" lIns="121920" tIns="60960" rIns="121920" bIns="60960" numCol="1" rtlCol="0" anchor="t" anchorCtr="0" compatLnSpc="1">
            <a:prstTxWarp prst="textNoShape">
              <a:avLst/>
            </a:prstTxWarp>
          </a:bodyPr>
          <a:lstStyle/>
          <a:p>
            <a:r>
              <a:rPr lang="en-US" sz="2400" dirty="0"/>
              <a:t>Slides created by </a:t>
            </a:r>
          </a:p>
          <a:p>
            <a:r>
              <a:rPr lang="en-US" sz="2400" dirty="0"/>
              <a:t>Richard Wright, Andrews Academy </a:t>
            </a:r>
          </a:p>
          <a:p>
            <a:pPr defTabSz="1219110" eaLnBrk="0" fontAlgn="base" hangingPunct="0">
              <a:spcBef>
                <a:spcPct val="0"/>
              </a:spcBef>
              <a:spcAft>
                <a:spcPct val="0"/>
              </a:spcAft>
            </a:pPr>
            <a:r>
              <a:rPr lang="en-US" sz="2400" dirty="0">
                <a:solidFill>
                  <a:schemeClr val="tx1"/>
                </a:solidFill>
                <a:latin typeface="Comic Sans MS" pitchFamily="66" charset="0"/>
                <a:hlinkClick r:id="rId3"/>
              </a:rPr>
              <a:t>rwright@andrews.edu</a:t>
            </a:r>
            <a:r>
              <a:rPr lang="en-US" sz="2400" dirty="0">
                <a:solidFill>
                  <a:schemeClr val="tx1"/>
                </a:solidFill>
                <a:latin typeface="Comic Sans MS" pitchFamily="66" charset="0"/>
              </a:rPr>
              <a:t> </a:t>
            </a:r>
          </a:p>
        </p:txBody>
      </p:sp>
      <p:sp>
        <p:nvSpPr>
          <p:cNvPr id="7" name="Content Placeholder 2"/>
          <p:cNvSpPr>
            <a:spLocks noGrp="1"/>
          </p:cNvSpPr>
          <p:nvPr>
            <p:ph idx="1"/>
          </p:nvPr>
        </p:nvSpPr>
        <p:spPr>
          <a:prstGeom prst="rect">
            <a:avLst/>
          </a:prstGeom>
        </p:spPr>
        <p:txBody>
          <a:bodyPr>
            <a:normAutofit/>
          </a:bodyPr>
          <a:lstStyle/>
          <a:p>
            <a:r>
              <a:rPr lang="en-US" sz="2667" dirty="0"/>
              <a:t>This Slideshow was developed to accompany the textbook</a:t>
            </a:r>
          </a:p>
          <a:p>
            <a:pPr lvl="1"/>
            <a:r>
              <a:rPr lang="en-US" sz="2667" i="1" dirty="0"/>
              <a:t>OpenStax High School Physics</a:t>
            </a:r>
          </a:p>
          <a:p>
            <a:pPr lvl="2"/>
            <a:r>
              <a:rPr lang="en-US" sz="2667" i="1" dirty="0"/>
              <a:t>Available for free at </a:t>
            </a:r>
            <a:r>
              <a:rPr lang="en-US" sz="2667" i="1" dirty="0">
                <a:hlinkClick r:id="rId4"/>
              </a:rPr>
              <a:t>https://openstax.org/details/books/physics</a:t>
            </a:r>
            <a:endParaRPr lang="en-US" i="1" dirty="0"/>
          </a:p>
          <a:p>
            <a:pPr lvl="2"/>
            <a:r>
              <a:rPr lang="en-US" sz="2667" i="1" dirty="0"/>
              <a:t>By Paul Peter </a:t>
            </a:r>
            <a:r>
              <a:rPr lang="en-US" sz="2667" i="1" dirty="0" err="1"/>
              <a:t>Urone</a:t>
            </a:r>
            <a:r>
              <a:rPr lang="en-US" sz="2667" i="1" dirty="0"/>
              <a:t> and Roger Hinrichs</a:t>
            </a:r>
          </a:p>
          <a:p>
            <a:pPr lvl="2"/>
            <a:r>
              <a:rPr lang="en-US" sz="2667" i="1" dirty="0"/>
              <a:t>2020 edition</a:t>
            </a:r>
          </a:p>
          <a:p>
            <a:r>
              <a:rPr lang="en-US" sz="2667" dirty="0"/>
              <a:t>Some examples and diagrams are taken from the </a:t>
            </a:r>
            <a:r>
              <a:rPr lang="en-US" sz="2667" i="1" dirty="0"/>
              <a:t>OpenStax College Physics, Physics, </a:t>
            </a:r>
            <a:r>
              <a:rPr lang="en-US" sz="2667" dirty="0"/>
              <a:t>and </a:t>
            </a:r>
            <a:r>
              <a:rPr lang="en-US" sz="2667" i="1" dirty="0" err="1"/>
              <a:t>Cutnell</a:t>
            </a:r>
            <a:r>
              <a:rPr lang="en-US" sz="2667" i="1" dirty="0"/>
              <a:t> &amp; Johnson Physics</a:t>
            </a:r>
            <a:r>
              <a:rPr lang="en-US" sz="2667" dirty="0"/>
              <a:t> 6</a:t>
            </a:r>
            <a:r>
              <a:rPr lang="en-US" sz="2667" baseline="30000" dirty="0"/>
              <a:t>th</a:t>
            </a:r>
            <a:r>
              <a:rPr lang="en-US" sz="2667" dirty="0"/>
              <a:t> ed.</a:t>
            </a:r>
          </a:p>
        </p:txBody>
      </p:sp>
    </p:spTree>
    <p:extLst>
      <p:ext uri="{BB962C8B-B14F-4D97-AF65-F5344CB8AC3E}">
        <p14:creationId xmlns:p14="http://schemas.microsoft.com/office/powerpoint/2010/main" val="826937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5-02 Weight and Gravity</a:t>
            </a:r>
          </a:p>
        </p:txBody>
      </p:sp>
      <p:sp>
        <p:nvSpPr>
          <p:cNvPr id="3" name="Content Placeholder 2"/>
          <p:cNvSpPr>
            <a:spLocks noGrp="1"/>
          </p:cNvSpPr>
          <p:nvPr>
            <p:ph idx="1"/>
          </p:nvPr>
        </p:nvSpPr>
        <p:spPr/>
        <p:txBody>
          <a:bodyPr>
            <a:normAutofit/>
          </a:bodyPr>
          <a:lstStyle/>
          <a:p>
            <a:r>
              <a:rPr lang="en-US" dirty="0"/>
              <a:t>The gravitational pull from the moon and sun causes tides</a:t>
            </a:r>
          </a:p>
          <a:p>
            <a:pPr lvl="1"/>
            <a:r>
              <a:rPr lang="en-US" dirty="0"/>
              <a:t>Water is pulled in the direction of the moon and sun</a:t>
            </a:r>
          </a:p>
          <a:p>
            <a:endParaRPr lang="en-US" dirty="0"/>
          </a:p>
          <a:p>
            <a:r>
              <a:rPr lang="en-US" dirty="0"/>
              <a:t>Gravitational pull from satellites causes the main body to move slightly</a:t>
            </a:r>
          </a:p>
          <a:p>
            <a:pPr lvl="1"/>
            <a:r>
              <a:rPr lang="en-US" dirty="0"/>
              <a:t>Moon causes earth to move</a:t>
            </a:r>
          </a:p>
          <a:p>
            <a:pPr lvl="1"/>
            <a:r>
              <a:rPr lang="en-US" dirty="0"/>
              <a:t>Planets cause sun/star to move</a:t>
            </a:r>
          </a:p>
        </p:txBody>
      </p:sp>
    </p:spTree>
    <p:extLst>
      <p:ext uri="{BB962C8B-B14F-4D97-AF65-F5344CB8AC3E}">
        <p14:creationId xmlns:p14="http://schemas.microsoft.com/office/powerpoint/2010/main" val="108650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62B0F-7143-4887-8263-80AB76C760FB}"/>
              </a:ext>
            </a:extLst>
          </p:cNvPr>
          <p:cNvSpPr>
            <a:spLocks noGrp="1"/>
          </p:cNvSpPr>
          <p:nvPr>
            <p:ph type="title"/>
          </p:nvPr>
        </p:nvSpPr>
        <p:spPr/>
        <p:txBody>
          <a:bodyPr/>
          <a:lstStyle/>
          <a:p>
            <a:r>
              <a:rPr lang="en-US" dirty="0"/>
              <a:t>5-03 Satellites</a:t>
            </a:r>
          </a:p>
        </p:txBody>
      </p:sp>
      <p:sp>
        <p:nvSpPr>
          <p:cNvPr id="3" name="Text Placeholder 2">
            <a:extLst>
              <a:ext uri="{FF2B5EF4-FFF2-40B4-BE49-F238E27FC236}">
                <a16:creationId xmlns:a16="http://schemas.microsoft.com/office/drawing/2014/main" id="{4DF99106-4CA6-4F30-9A52-E500F2A0BAC7}"/>
              </a:ext>
            </a:extLst>
          </p:cNvPr>
          <p:cNvSpPr>
            <a:spLocks noGrp="1"/>
          </p:cNvSpPr>
          <p:nvPr>
            <p:ph type="body" idx="1"/>
          </p:nvPr>
        </p:nvSpPr>
        <p:spPr/>
        <p:txBody>
          <a:bodyPr/>
          <a:lstStyle/>
          <a:p>
            <a:r>
              <a:rPr lang="en-US" dirty="0"/>
              <a:t>In this lesson you will…</a:t>
            </a:r>
          </a:p>
          <a:p>
            <a:pPr marL="342900" indent="-342900">
              <a:buFont typeface="Arial" panose="020B0604020202020204" pitchFamily="34" charset="0"/>
              <a:buChar char="•"/>
            </a:pPr>
            <a:r>
              <a:rPr lang="en-US" dirty="0"/>
              <a:t>Use Newton’s 2</a:t>
            </a:r>
            <a:r>
              <a:rPr lang="en-US" baseline="30000" dirty="0"/>
              <a:t>nd</a:t>
            </a:r>
            <a:r>
              <a:rPr lang="en-US" dirty="0"/>
              <a:t> law of motion, Newton’s law of gravitation, and centripetal force to find the speed of the orbit of a satellite</a:t>
            </a:r>
          </a:p>
          <a:p>
            <a:pPr marL="342900" indent="-342900">
              <a:buFont typeface="Arial" panose="020B0604020202020204" pitchFamily="34" charset="0"/>
              <a:buChar char="•"/>
            </a:pPr>
            <a:r>
              <a:rPr lang="en-US" dirty="0"/>
              <a:t>Determine the period of an object in orbit</a:t>
            </a:r>
          </a:p>
        </p:txBody>
      </p:sp>
      <p:pic>
        <p:nvPicPr>
          <p:cNvPr id="5" name="Picture 4">
            <a:extLst>
              <a:ext uri="{FF2B5EF4-FFF2-40B4-BE49-F238E27FC236}">
                <a16:creationId xmlns:a16="http://schemas.microsoft.com/office/drawing/2014/main" id="{B7014F2B-D4EC-4C5C-993C-26FBE3556B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7762" y="280988"/>
            <a:ext cx="2646124" cy="2116899"/>
          </a:xfrm>
          <a:prstGeom prst="rect">
            <a:avLst/>
          </a:prstGeom>
        </p:spPr>
      </p:pic>
    </p:spTree>
    <p:extLst>
      <p:ext uri="{BB962C8B-B14F-4D97-AF65-F5344CB8AC3E}">
        <p14:creationId xmlns:p14="http://schemas.microsoft.com/office/powerpoint/2010/main" val="1658167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5-03 Satellites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Satellites</a:t>
                </a:r>
              </a:p>
              <a:p>
                <a:pPr lvl="1"/>
                <a:r>
                  <a:rPr lang="en-US" dirty="0"/>
                  <a:t>Any object orbiting another object only under the influence of gravity</a:t>
                </a:r>
              </a:p>
              <a:p>
                <a:pPr lvl="1"/>
                <a:r>
                  <a:rPr lang="en-US" dirty="0"/>
                  <a:t>One way to find the speed of a satellite in a circular orbit</a:t>
                </a:r>
              </a:p>
              <a:p>
                <a:pPr lvl="1"/>
                <a14:m>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m:t>
                        </m:r>
                      </m:num>
                      <m:den>
                        <m:r>
                          <a:rPr lang="en-US" b="0" i="1" smtClean="0">
                            <a:latin typeface="Cambria Math" panose="02040503050406030204" pitchFamily="18" charset="0"/>
                          </a:rPr>
                          <m:t>𝑡</m:t>
                        </m:r>
                      </m:den>
                    </m:f>
                  </m:oMath>
                </a14:m>
                <a:endParaRPr lang="en-US" b="0" dirty="0"/>
              </a:p>
              <a:p>
                <a:pPr lvl="1"/>
                <a14:m>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𝜋</m:t>
                        </m:r>
                        <m:r>
                          <a:rPr lang="en-US" b="0" i="1" smtClean="0">
                            <a:latin typeface="Cambria Math" panose="02040503050406030204" pitchFamily="18" charset="0"/>
                          </a:rPr>
                          <m:t>𝑟</m:t>
                        </m:r>
                      </m:num>
                      <m:den>
                        <m:r>
                          <a:rPr lang="en-US" b="0" i="1" smtClean="0">
                            <a:latin typeface="Cambria Math" panose="02040503050406030204" pitchFamily="18" charset="0"/>
                          </a:rPr>
                          <m:t>𝑇</m:t>
                        </m:r>
                      </m:den>
                    </m:f>
                  </m:oMath>
                </a14:m>
                <a:endParaRPr lang="en-US" b="0" dirty="0"/>
              </a:p>
              <a:p>
                <a:pPr lvl="2"/>
                <a:r>
                  <a:rPr lang="en-US" dirty="0"/>
                  <a:t>Where </a:t>
                </a:r>
                <a:r>
                  <a:rPr lang="en-US" i="1" dirty="0"/>
                  <a:t>r</a:t>
                </a:r>
                <a:r>
                  <a:rPr lang="en-US" dirty="0"/>
                  <a:t> = orbital radius, </a:t>
                </a:r>
                <a:r>
                  <a:rPr lang="en-US" i="1" dirty="0"/>
                  <a:t>T</a:t>
                </a:r>
                <a:r>
                  <a:rPr lang="en-US" dirty="0"/>
                  <a:t> = period of orbit</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900" t="-2005"/>
                </a:stretch>
              </a:blipFill>
            </p:spPr>
            <p:txBody>
              <a:bodyPr/>
              <a:lstStyle/>
              <a:p>
                <a:r>
                  <a:rPr lang="en-US">
                    <a:noFill/>
                  </a:rPr>
                  <a:t> </a:t>
                </a:r>
              </a:p>
            </p:txBody>
          </p:sp>
        </mc:Fallback>
      </mc:AlternateContent>
    </p:spTree>
    <p:extLst>
      <p:ext uri="{BB962C8B-B14F-4D97-AF65-F5344CB8AC3E}">
        <p14:creationId xmlns:p14="http://schemas.microsoft.com/office/powerpoint/2010/main" val="231249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p:txBody>
          <a:bodyPr/>
          <a:lstStyle/>
          <a:p>
            <a:pPr>
              <a:defRPr/>
            </a:pPr>
            <a:r>
              <a:rPr lang="en-US" dirty="0"/>
              <a:t>5-03 Satellites</a:t>
            </a:r>
          </a:p>
        </p:txBody>
      </p:sp>
      <mc:AlternateContent xmlns:mc="http://schemas.openxmlformats.org/markup-compatibility/2006" xmlns:a14="http://schemas.microsoft.com/office/drawing/2010/main">
        <mc:Choice Requires="a14">
          <p:sp>
            <p:nvSpPr>
              <p:cNvPr id="6153" name="Rectangle 9"/>
              <p:cNvSpPr>
                <a:spLocks noGrp="1" noChangeArrowheads="1"/>
              </p:cNvSpPr>
              <p:nvPr>
                <p:ph idx="1"/>
              </p:nvPr>
            </p:nvSpPr>
            <p:spPr/>
            <p:txBody>
              <a:bodyPr>
                <a:normAutofit lnSpcReduction="10000"/>
              </a:bodyPr>
              <a:lstStyle/>
              <a:p>
                <a:r>
                  <a:rPr lang="en-US" dirty="0"/>
                  <a:t>Gravity provides the centripetal force</a:t>
                </a:r>
              </a:p>
              <a:p>
                <a:r>
                  <a:rPr lang="en-US" dirty="0"/>
                  <a:t>There is only one speed that a satellite can have if the satellite is to remain in an orbit with a fixed radius.</a:t>
                </a:r>
              </a:p>
              <a:p>
                <a:pPr eaLnBrk="1" hangingPunct="1">
                  <a:defRPr/>
                </a:pPr>
                <a:r>
                  <a:rPr lang="en-US" dirty="0"/>
                  <a:t>Why only one speed?</a:t>
                </a:r>
              </a:p>
              <a:p>
                <a:pPr eaLnBrk="1" hangingPunct="1">
                  <a:defRPr/>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𝑐</m:t>
                        </m:r>
                      </m:sub>
                    </m:sSub>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𝑚</m:t>
                        </m:r>
                        <m:sSup>
                          <m:sSupPr>
                            <m:ctrlPr>
                              <a:rPr lang="en-US" b="0" i="1" smtClean="0">
                                <a:latin typeface="Cambria Math" panose="02040503050406030204" pitchFamily="18" charset="0"/>
                              </a:rPr>
                            </m:ctrlPr>
                          </m:sSupPr>
                          <m:e>
                            <m:r>
                              <a:rPr lang="en-US" b="0" i="1" smtClean="0">
                                <a:latin typeface="Cambria Math"/>
                              </a:rPr>
                              <m:t>𝑣</m:t>
                            </m:r>
                          </m:e>
                          <m:sup>
                            <m:r>
                              <a:rPr lang="en-US" b="0" i="1" smtClean="0">
                                <a:latin typeface="Cambria Math"/>
                              </a:rPr>
                              <m:t>2</m:t>
                            </m:r>
                          </m:sup>
                        </m:sSup>
                      </m:num>
                      <m:den>
                        <m:r>
                          <a:rPr lang="en-US" b="0" i="1" smtClean="0">
                            <a:latin typeface="Cambria Math"/>
                          </a:rPr>
                          <m:t>𝑟</m:t>
                        </m:r>
                      </m:den>
                    </m:f>
                  </m:oMath>
                </a14:m>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𝐹</m:t>
                        </m:r>
                      </m:e>
                      <m:sub>
                        <m:r>
                          <a:rPr lang="en-US" b="0" i="1" smtClean="0">
                            <a:latin typeface="Cambria Math"/>
                          </a:rPr>
                          <m:t>𝑔</m:t>
                        </m:r>
                      </m:sub>
                    </m:sSub>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𝐺𝑀𝑚</m:t>
                        </m:r>
                      </m:num>
                      <m:den>
                        <m:sSup>
                          <m:sSupPr>
                            <m:ctrlPr>
                              <a:rPr lang="en-US" b="0" i="1" smtClean="0">
                                <a:latin typeface="Cambria Math" panose="02040503050406030204" pitchFamily="18" charset="0"/>
                              </a:rPr>
                            </m:ctrlPr>
                          </m:sSupPr>
                          <m:e>
                            <m:r>
                              <a:rPr lang="en-US" b="0" i="1" smtClean="0">
                                <a:latin typeface="Cambria Math"/>
                              </a:rPr>
                              <m:t>𝑟</m:t>
                            </m:r>
                          </m:e>
                          <m:sup>
                            <m:r>
                              <a:rPr lang="en-US" b="0" i="1" smtClean="0">
                                <a:latin typeface="Cambria Math"/>
                              </a:rPr>
                              <m:t>2</m:t>
                            </m:r>
                          </m:sup>
                        </m:sSup>
                      </m:den>
                    </m:f>
                  </m:oMath>
                </a14:m>
                <a:endParaRPr lang="en-US" b="0" dirty="0"/>
              </a:p>
              <a:p>
                <a:pPr eaLnBrk="1" hangingPunct="1">
                  <a:defRPr/>
                </a:pPr>
                <a14:m>
                  <m:oMath xmlns:m="http://schemas.openxmlformats.org/officeDocument/2006/math">
                    <m:f>
                      <m:fPr>
                        <m:ctrlPr>
                          <a:rPr lang="en-US" b="0" i="1" smtClean="0">
                            <a:latin typeface="Cambria Math" panose="02040503050406030204" pitchFamily="18" charset="0"/>
                          </a:rPr>
                        </m:ctrlPr>
                      </m:fPr>
                      <m:num>
                        <m:r>
                          <a:rPr lang="en-US" b="0" i="1" smtClean="0">
                            <a:latin typeface="Cambria Math"/>
                          </a:rPr>
                          <m:t>𝑚</m:t>
                        </m:r>
                        <m:sSup>
                          <m:sSupPr>
                            <m:ctrlPr>
                              <a:rPr lang="en-US" b="0" i="1" smtClean="0">
                                <a:latin typeface="Cambria Math" panose="02040503050406030204" pitchFamily="18" charset="0"/>
                              </a:rPr>
                            </m:ctrlPr>
                          </m:sSupPr>
                          <m:e>
                            <m:r>
                              <a:rPr lang="en-US" b="0" i="1" smtClean="0">
                                <a:latin typeface="Cambria Math"/>
                              </a:rPr>
                              <m:t>𝑣</m:t>
                            </m:r>
                          </m:e>
                          <m:sup>
                            <m:r>
                              <a:rPr lang="en-US" b="0" i="1" smtClean="0">
                                <a:latin typeface="Cambria Math"/>
                              </a:rPr>
                              <m:t>2</m:t>
                            </m:r>
                          </m:sup>
                        </m:sSup>
                      </m:num>
                      <m:den>
                        <m:r>
                          <a:rPr lang="en-US" b="0" i="1" smtClean="0">
                            <a:latin typeface="Cambria Math"/>
                          </a:rPr>
                          <m:t>𝑟</m:t>
                        </m:r>
                      </m:den>
                    </m:f>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𝐺𝑀𝑚</m:t>
                        </m:r>
                      </m:num>
                      <m:den>
                        <m:sSup>
                          <m:sSupPr>
                            <m:ctrlPr>
                              <a:rPr lang="en-US" b="0" i="1" smtClean="0">
                                <a:latin typeface="Cambria Math" panose="02040503050406030204" pitchFamily="18" charset="0"/>
                              </a:rPr>
                            </m:ctrlPr>
                          </m:sSupPr>
                          <m:e>
                            <m:r>
                              <a:rPr lang="en-US" b="0" i="1" smtClean="0">
                                <a:latin typeface="Cambria Math"/>
                              </a:rPr>
                              <m:t>𝑟</m:t>
                            </m:r>
                          </m:e>
                          <m:sup>
                            <m:r>
                              <a:rPr lang="en-US" b="0" i="1" smtClean="0">
                                <a:latin typeface="Cambria Math"/>
                              </a:rPr>
                              <m:t>2</m:t>
                            </m:r>
                          </m:sup>
                        </m:sSup>
                      </m:den>
                    </m:f>
                  </m:oMath>
                </a14:m>
                <a:endParaRPr lang="en-US" b="0" dirty="0"/>
              </a:p>
              <a:p>
                <a:pPr marL="0" indent="0">
                  <a:buNone/>
                  <a:defRPr/>
                </a:pPr>
                <a14:m>
                  <m:oMathPara xmlns:m="http://schemas.openxmlformats.org/officeDocument/2006/math">
                    <m:oMathParaPr>
                      <m:jc m:val="centerGroup"/>
                    </m:oMathParaPr>
                    <m:oMath xmlns:m="http://schemas.openxmlformats.org/officeDocument/2006/math">
                      <m:r>
                        <a:rPr lang="en-US" sz="3867" i="1">
                          <a:latin typeface="Cambria Math"/>
                        </a:rPr>
                        <m:t>𝑣</m:t>
                      </m:r>
                      <m:r>
                        <a:rPr lang="en-US" sz="3867" i="1">
                          <a:latin typeface="Cambria Math"/>
                        </a:rPr>
                        <m:t>=</m:t>
                      </m:r>
                      <m:rad>
                        <m:radPr>
                          <m:degHide m:val="on"/>
                          <m:ctrlPr>
                            <a:rPr lang="en-US" sz="3867" i="1">
                              <a:latin typeface="Cambria Math" panose="02040503050406030204" pitchFamily="18" charset="0"/>
                            </a:rPr>
                          </m:ctrlPr>
                        </m:radPr>
                        <m:deg/>
                        <m:e>
                          <m:f>
                            <m:fPr>
                              <m:ctrlPr>
                                <a:rPr lang="en-US" sz="3867" i="1">
                                  <a:latin typeface="Cambria Math" panose="02040503050406030204" pitchFamily="18" charset="0"/>
                                </a:rPr>
                              </m:ctrlPr>
                            </m:fPr>
                            <m:num>
                              <m:r>
                                <a:rPr lang="en-US" sz="3867" i="1">
                                  <a:latin typeface="Cambria Math"/>
                                </a:rPr>
                                <m:t>𝐺𝑀</m:t>
                              </m:r>
                            </m:num>
                            <m:den>
                              <m:r>
                                <a:rPr lang="en-US" sz="3867" i="1">
                                  <a:latin typeface="Cambria Math"/>
                                </a:rPr>
                                <m:t>𝑟</m:t>
                              </m:r>
                            </m:den>
                          </m:f>
                        </m:e>
                      </m:rad>
                    </m:oMath>
                  </m:oMathPara>
                </a14:m>
                <a:endParaRPr lang="en-US" sz="3867" dirty="0"/>
              </a:p>
              <a:p>
                <a:pPr lvl="1">
                  <a:defRPr/>
                </a:pPr>
                <a:r>
                  <a:rPr lang="en-US" i="1" dirty="0"/>
                  <a:t>r</a:t>
                </a:r>
                <a:r>
                  <a:rPr lang="en-US" dirty="0"/>
                  <a:t> is measured from the center of the earth</a:t>
                </a:r>
              </a:p>
            </p:txBody>
          </p:sp>
        </mc:Choice>
        <mc:Fallback xmlns="">
          <p:sp>
            <p:nvSpPr>
              <p:cNvPr id="6153" name="Rectangle 9"/>
              <p:cNvSpPr>
                <a:spLocks noGrp="1" noRot="1" noChangeAspect="1" noMove="1" noResize="1" noEditPoints="1" noAdjustHandles="1" noChangeArrowheads="1" noChangeShapeType="1" noTextEdit="1"/>
              </p:cNvSpPr>
              <p:nvPr>
                <p:ph idx="1"/>
              </p:nvPr>
            </p:nvSpPr>
            <p:spPr>
              <a:blipFill>
                <a:blip r:embed="rId3"/>
                <a:stretch>
                  <a:fillRect l="-900" t="-2830" b="-1179"/>
                </a:stretch>
              </a:blipFill>
            </p:spPr>
            <p:txBody>
              <a:bodyPr/>
              <a:lstStyle/>
              <a:p>
                <a:r>
                  <a:rPr lang="en-US">
                    <a:noFill/>
                  </a:rPr>
                  <a:t> </a:t>
                </a:r>
              </a:p>
            </p:txBody>
          </p:sp>
        </mc:Fallback>
      </mc:AlternateContent>
    </p:spTree>
    <p:extLst>
      <p:ext uri="{BB962C8B-B14F-4D97-AF65-F5344CB8AC3E}">
        <p14:creationId xmlns:p14="http://schemas.microsoft.com/office/powerpoint/2010/main" val="5037520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5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5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5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5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5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15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p:txBody>
          <a:bodyPr/>
          <a:lstStyle/>
          <a:p>
            <a:pPr>
              <a:defRPr/>
            </a:pPr>
            <a:r>
              <a:rPr lang="en-US" dirty="0"/>
              <a:t>5-03 Satellites</a:t>
            </a:r>
          </a:p>
        </p:txBody>
      </p:sp>
      <mc:AlternateContent xmlns:mc="http://schemas.openxmlformats.org/markup-compatibility/2006" xmlns:a14="http://schemas.microsoft.com/office/drawing/2010/main">
        <mc:Choice Requires="a14">
          <p:sp>
            <p:nvSpPr>
              <p:cNvPr id="7171" name="Rectangle 3"/>
              <p:cNvSpPr>
                <a:spLocks noGrp="1" noRot="1" noChangeArrowheads="1"/>
              </p:cNvSpPr>
              <p:nvPr>
                <p:ph idx="1"/>
              </p:nvPr>
            </p:nvSpPr>
            <p:spPr/>
            <p:txBody>
              <a:bodyPr>
                <a:normAutofit/>
              </a:bodyPr>
              <a:lstStyle/>
              <a:p>
                <a:pPr marL="0" indent="0">
                  <a:buNone/>
                  <a:defRPr/>
                </a:pPr>
                <a14:m>
                  <m:oMathPara xmlns:m="http://schemas.openxmlformats.org/officeDocument/2006/math">
                    <m:oMathParaPr>
                      <m:jc m:val="centerGroup"/>
                    </m:oMathParaPr>
                    <m:oMath xmlns:m="http://schemas.openxmlformats.org/officeDocument/2006/math">
                      <m:r>
                        <a:rPr lang="en-US" i="1">
                          <a:latin typeface="Cambria Math"/>
                        </a:rPr>
                        <m:t>𝑣</m:t>
                      </m:r>
                      <m:r>
                        <a:rPr lang="en-US" i="1">
                          <a:latin typeface="Cambria Math"/>
                        </a:rPr>
                        <m:t>=</m:t>
                      </m:r>
                      <m:rad>
                        <m:radPr>
                          <m:degHide m:val="on"/>
                          <m:ctrlPr>
                            <a:rPr lang="en-US" i="1">
                              <a:latin typeface="Cambria Math" panose="02040503050406030204" pitchFamily="18" charset="0"/>
                            </a:rPr>
                          </m:ctrlPr>
                        </m:radPr>
                        <m:deg/>
                        <m:e>
                          <m:f>
                            <m:fPr>
                              <m:ctrlPr>
                                <a:rPr lang="en-US" i="1">
                                  <a:latin typeface="Cambria Math" panose="02040503050406030204" pitchFamily="18" charset="0"/>
                                </a:rPr>
                              </m:ctrlPr>
                            </m:fPr>
                            <m:num>
                              <m:r>
                                <a:rPr lang="en-US" i="1">
                                  <a:latin typeface="Cambria Math"/>
                                </a:rPr>
                                <m:t>𝐺𝑀</m:t>
                              </m:r>
                            </m:num>
                            <m:den>
                              <m:r>
                                <a:rPr lang="en-US" i="1">
                                  <a:latin typeface="Cambria Math"/>
                                </a:rPr>
                                <m:t>𝑟</m:t>
                              </m:r>
                            </m:den>
                          </m:f>
                        </m:e>
                      </m:rad>
                    </m:oMath>
                  </m:oMathPara>
                </a14:m>
                <a:endParaRPr lang="en-US" dirty="0"/>
              </a:p>
              <a:p>
                <a:pPr eaLnBrk="1" hangingPunct="1">
                  <a:defRPr/>
                </a:pPr>
                <a:r>
                  <a:rPr lang="en-US" dirty="0"/>
                  <a:t>Since 1/</a:t>
                </a:r>
                <a:r>
                  <a:rPr lang="en-US" i="1" dirty="0"/>
                  <a:t>r</a:t>
                </a:r>
              </a:p>
              <a:p>
                <a:pPr lvl="1" eaLnBrk="1" hangingPunct="1">
                  <a:defRPr/>
                </a:pPr>
                <a:r>
                  <a:rPr lang="en-US" dirty="0"/>
                  <a:t>As </a:t>
                </a:r>
                <a:r>
                  <a:rPr lang="en-US" i="1" dirty="0"/>
                  <a:t>r</a:t>
                </a:r>
                <a:r>
                  <a:rPr lang="en-US" dirty="0"/>
                  <a:t> decreases, </a:t>
                </a:r>
                <a:r>
                  <a:rPr lang="en-US" i="1" dirty="0"/>
                  <a:t>v</a:t>
                </a:r>
                <a:r>
                  <a:rPr lang="en-US" dirty="0"/>
                  <a:t> increases</a:t>
                </a:r>
              </a:p>
              <a:p>
                <a:pPr eaLnBrk="1" hangingPunct="1">
                  <a:defRPr/>
                </a:pPr>
                <a:r>
                  <a:rPr lang="en-US" dirty="0"/>
                  <a:t>Mass of the satellite is not in the equation, so speed of a massive satellite = the speed of a tiny satellite</a:t>
                </a:r>
              </a:p>
              <a:p>
                <a:pPr eaLnBrk="1" hangingPunct="1">
                  <a:defRPr/>
                </a:pPr>
                <a:endParaRPr lang="en-US" dirty="0"/>
              </a:p>
            </p:txBody>
          </p:sp>
        </mc:Choice>
        <mc:Fallback xmlns="">
          <p:sp>
            <p:nvSpPr>
              <p:cNvPr id="7171" name="Rectangle 3"/>
              <p:cNvSpPr>
                <a:spLocks noGrp="1" noRot="1" noChangeAspect="1" noMove="1" noResize="1" noEditPoints="1" noAdjustHandles="1" noChangeArrowheads="1" noChangeShapeType="1" noTextEdit="1"/>
              </p:cNvSpPr>
              <p:nvPr>
                <p:ph idx="1"/>
              </p:nvPr>
            </p:nvSpPr>
            <p:spPr>
              <a:blipFill>
                <a:blip r:embed="rId3"/>
                <a:stretch>
                  <a:fillRect l="-900" r="-1550"/>
                </a:stretch>
              </a:blipFill>
            </p:spPr>
            <p:txBody>
              <a:bodyPr/>
              <a:lstStyle/>
              <a:p>
                <a:r>
                  <a:rPr lang="en-US">
                    <a:noFill/>
                  </a:rPr>
                  <a:t> </a:t>
                </a:r>
              </a:p>
            </p:txBody>
          </p:sp>
        </mc:Fallback>
      </mc:AlternateContent>
    </p:spTree>
    <p:extLst>
      <p:ext uri="{BB962C8B-B14F-4D97-AF65-F5344CB8AC3E}">
        <p14:creationId xmlns:p14="http://schemas.microsoft.com/office/powerpoint/2010/main" val="363756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5-03 Satellites</a:t>
            </a:r>
          </a:p>
        </p:txBody>
      </p:sp>
      <p:sp>
        <p:nvSpPr>
          <p:cNvPr id="3" name="Content Placeholder 2"/>
          <p:cNvSpPr>
            <a:spLocks noGrp="1"/>
          </p:cNvSpPr>
          <p:nvPr>
            <p:ph idx="1"/>
          </p:nvPr>
        </p:nvSpPr>
        <p:spPr/>
        <p:txBody>
          <a:bodyPr/>
          <a:lstStyle/>
          <a:p>
            <a:r>
              <a:rPr lang="en-US" dirty="0"/>
              <a:t>Calculate the speed of a satellite 500 km above the earth</a:t>
            </a:r>
            <a:r>
              <a:rPr lang="fr-FR" dirty="0"/>
              <a:t>’s surface.</a:t>
            </a:r>
            <a:endParaRPr lang="en-US" dirty="0"/>
          </a:p>
          <a:p>
            <a:endParaRPr lang="en-US" dirty="0"/>
          </a:p>
        </p:txBody>
      </p:sp>
      <p:pic>
        <p:nvPicPr>
          <p:cNvPr id="5" name="Picture 4">
            <a:extLst>
              <a:ext uri="{FF2B5EF4-FFF2-40B4-BE49-F238E27FC236}">
                <a16:creationId xmlns:a16="http://schemas.microsoft.com/office/drawing/2014/main" id="{7C658708-7AE4-4206-86D8-1CC252B75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9334" y="133719"/>
            <a:ext cx="1656954" cy="1325563"/>
          </a:xfrm>
          <a:prstGeom prst="rect">
            <a:avLst/>
          </a:prstGeom>
        </p:spPr>
      </p:pic>
    </p:spTree>
    <p:extLst>
      <p:ext uri="{BB962C8B-B14F-4D97-AF65-F5344CB8AC3E}">
        <p14:creationId xmlns:p14="http://schemas.microsoft.com/office/powerpoint/2010/main" val="2885768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F238B8-5767-437C-9ED3-775A6BDDBB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08" y="2005012"/>
            <a:ext cx="2857500" cy="2847975"/>
          </a:xfrm>
          <a:prstGeom prst="rect">
            <a:avLst/>
          </a:prstGeom>
        </p:spPr>
      </p:pic>
      <p:sp>
        <p:nvSpPr>
          <p:cNvPr id="2" name="Title 1"/>
          <p:cNvSpPr>
            <a:spLocks noGrp="1"/>
          </p:cNvSpPr>
          <p:nvPr>
            <p:ph type="title"/>
          </p:nvPr>
        </p:nvSpPr>
        <p:spPr/>
        <p:txBody>
          <a:bodyPr/>
          <a:lstStyle/>
          <a:p>
            <a:r>
              <a:rPr lang="en-US" dirty="0"/>
              <a:t>5-03 Satellites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Find the mass of a black hole where the matter orbiting it at </a:t>
                </a:r>
                <a:r>
                  <a:rPr lang="en-US" i="1" dirty="0"/>
                  <a:t>r</a:t>
                </a:r>
                <a:r>
                  <a:rPr lang="en-US" dirty="0"/>
                  <a:t> = </a:t>
                </a:r>
                <a14:m>
                  <m:oMath xmlns:m="http://schemas.openxmlformats.org/officeDocument/2006/math">
                    <m:r>
                      <a:rPr lang="en-US" i="1">
                        <a:latin typeface="Cambria Math"/>
                      </a:rPr>
                      <m:t>2.0×</m:t>
                    </m:r>
                    <m:sSup>
                      <m:sSupPr>
                        <m:ctrlPr>
                          <a:rPr lang="en-US" i="1">
                            <a:latin typeface="Cambria Math" panose="02040503050406030204" pitchFamily="18" charset="0"/>
                          </a:rPr>
                        </m:ctrlPr>
                      </m:sSupPr>
                      <m:e>
                        <m:r>
                          <a:rPr lang="en-US" i="1">
                            <a:latin typeface="Cambria Math"/>
                          </a:rPr>
                          <m:t>10</m:t>
                        </m:r>
                      </m:e>
                      <m:sup>
                        <m:r>
                          <a:rPr lang="en-US" i="1">
                            <a:latin typeface="Cambria Math"/>
                          </a:rPr>
                          <m:t>20</m:t>
                        </m:r>
                      </m:sup>
                    </m:sSup>
                  </m:oMath>
                </a14:m>
                <a:r>
                  <a:rPr lang="en-US" dirty="0"/>
                  <a:t> m move at speed of 7,520,000 m/s.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l="-867" t="-487"/>
                </a:stretch>
              </a:blipFill>
            </p:spPr>
            <p:txBody>
              <a:bodyPr/>
              <a:lstStyle/>
              <a:p>
                <a:r>
                  <a:rPr lang="en-US">
                    <a:noFill/>
                  </a:rPr>
                  <a:t> </a:t>
                </a:r>
              </a:p>
            </p:txBody>
          </p:sp>
        </mc:Fallback>
      </mc:AlternateContent>
    </p:spTree>
    <p:extLst>
      <p:ext uri="{BB962C8B-B14F-4D97-AF65-F5344CB8AC3E}">
        <p14:creationId xmlns:p14="http://schemas.microsoft.com/office/powerpoint/2010/main" val="312045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6.25E-7 0 L -6.25E-7 0.00023 L 0.01328 -0.00301 C 0.01628 -0.0037 0.01927 -0.00394 0.02227 -0.00463 C 0.02357 -0.00486 0.02448 -0.00579 0.02578 -0.00602 C 0.06524 -0.01088 0.03125 -0.00486 0.05612 -0.00903 C 0.07044 -0.01134 0.05755 -0.00972 0.07513 -0.01343 C 0.08281 -0.01505 0.09024 -0.01667 0.09779 -0.01782 C 0.1013 -0.01852 0.10443 -0.01875 0.10794 -0.01944 C 0.10977 -0.01968 0.11159 -0.0206 0.11354 -0.02083 C 0.11641 -0.02153 0.11966 -0.02176 0.12266 -0.02245 L 0.13034 -0.02384 C 0.14297 -0.03218 0.13099 -0.02546 0.14727 -0.02963 C 0.14974 -0.03056 0.15182 -0.03218 0.15417 -0.03264 C 0.1638 -0.03472 0.15859 -0.0338 0.16992 -0.03565 C 0.17162 -0.03657 0.1737 -0.03727 0.17552 -0.03866 C 0.17747 -0.03981 0.17917 -0.04213 0.18099 -0.04306 C 0.1832 -0.04421 0.18568 -0.04398 0.18776 -0.04444 C 0.19414 -0.05 0.18854 -0.0456 0.19792 -0.05046 C 0.2099 -0.05648 0.20143 -0.0537 0.21159 -0.05625 C 0.21302 -0.05718 0.21445 -0.05833 0.21615 -0.05926 C 0.22005 -0.06181 0.22135 -0.06204 0.22513 -0.06389 C 0.23372 -0.07245 0.22565 -0.06528 0.23294 -0.06968 C 0.2457 -0.07731 0.23763 -0.07407 0.24649 -0.07708 C 0.24714 -0.0787 0.24753 -0.08032 0.24857 -0.08148 C 0.24961 -0.08241 0.25104 -0.08241 0.25195 -0.08287 C 0.26029 -0.08773 0.25274 -0.08472 0.26094 -0.0875 C 0.26263 -0.08889 0.26419 -0.09028 0.26563 -0.0919 C 0.26654 -0.09259 0.26693 -0.09398 0.26784 -0.09468 C 0.26888 -0.0956 0.27018 -0.0956 0.27122 -0.0963 C 0.2724 -0.09699 0.27344 -0.09815 0.27461 -0.09931 C 0.27747 -0.10208 0.28034 -0.10602 0.28359 -0.1081 C 0.28516 -0.10926 0.28672 -0.10972 0.28815 -0.11111 C 0.28945 -0.11227 0.29024 -0.11435 0.29154 -0.11551 C 0.29349 -0.11759 0.29818 -0.1213 0.29818 -0.12106 C 0.29896 -0.12338 0.29935 -0.12569 0.30039 -0.12731 C 0.30195 -0.1294 0.3043 -0.13009 0.30599 -0.13171 C 0.31042 -0.13519 0.30938 -0.13495 0.31393 -0.13912 C 0.3151 -0.14005 0.31628 -0.14097 0.31732 -0.14213 C 0.31797 -0.14375 0.31862 -0.14537 0.31966 -0.14653 C 0.32057 -0.14792 0.32201 -0.14838 0.32292 -0.14954 C 0.32474 -0.15139 0.32604 -0.15347 0.32747 -0.15556 C 0.32917 -0.15787 0.33034 -0.16065 0.3319 -0.16273 C 0.33294 -0.16412 0.33438 -0.16458 0.33542 -0.16574 C 0.33724 -0.16806 0.33906 -0.1706 0.34102 -0.17315 C 0.34518 -0.18449 0.3405 -0.17407 0.34896 -0.18495 C 0.35 -0.18634 0.35039 -0.18796 0.3513 -0.18935 C 0.35221 -0.19144 0.35313 -0.19352 0.35456 -0.19537 C 0.35547 -0.19653 0.35677 -0.19722 0.35781 -0.19815 C 0.35872 -0.19977 0.35951 -0.20116 0.36016 -0.20278 C 0.36055 -0.20417 0.36094 -0.20579 0.3612 -0.20718 C 0.36159 -0.2081 0.36185 -0.20903 0.36263 -0.20995 " pathEditMode="relative" rAng="0" ptsTypes="AAAAAAAAAAAAAAAAAAAAAAAAAAAAAAAAAAAAAAAAAAAAAAAAAAAA">
                                      <p:cBhvr>
                                        <p:cTn id="6" dur="2000" fill="hold"/>
                                        <p:tgtEl>
                                          <p:spTgt spid="5"/>
                                        </p:tgtEl>
                                        <p:attrNameLst>
                                          <p:attrName>ppt_x</p:attrName>
                                          <p:attrName>ppt_y</p:attrName>
                                        </p:attrNameLst>
                                      </p:cBhvr>
                                      <p:rCtr x="18125" y="-10486"/>
                                    </p:animMotion>
                                  </p:childTnLst>
                                </p:cTn>
                              </p:par>
                            </p:childTnLst>
                          </p:cTn>
                        </p:par>
                        <p:par>
                          <p:cTn id="7" fill="hold">
                            <p:stCondLst>
                              <p:cond delay="2000"/>
                            </p:stCondLst>
                            <p:childTnLst>
                              <p:par>
                                <p:cTn id="8" presetID="35" presetClass="exit" presetSubtype="0" fill="hold" grpId="0" nodeType="afterEffect">
                                  <p:stCondLst>
                                    <p:cond delay="0"/>
                                  </p:stCondLst>
                                  <p:childTnLst>
                                    <p:animEffect transition="out" filter="fade">
                                      <p:cBhvr>
                                        <p:cTn id="9" dur="2000"/>
                                        <p:tgtEl>
                                          <p:spTgt spid="3">
                                            <p:txEl>
                                              <p:pRg st="0" end="0"/>
                                            </p:txEl>
                                          </p:spTgt>
                                        </p:tgtEl>
                                      </p:cBhvr>
                                    </p:animEffect>
                                    <p:anim calcmode="lin" valueType="num">
                                      <p:cBhvr>
                                        <p:cTn id="10" dur="2000"/>
                                        <p:tgtEl>
                                          <p:spTgt spid="3">
                                            <p:txEl>
                                              <p:pRg st="0" end="0"/>
                                            </p:txEl>
                                          </p:spTgt>
                                        </p:tgtEl>
                                        <p:attrNameLst>
                                          <p:attrName>style.rotation</p:attrName>
                                        </p:attrNameLst>
                                      </p:cBhvr>
                                      <p:tavLst>
                                        <p:tav tm="0">
                                          <p:val>
                                            <p:fltVal val="0"/>
                                          </p:val>
                                        </p:tav>
                                        <p:tav tm="100000">
                                          <p:val>
                                            <p:fltVal val="720"/>
                                          </p:val>
                                        </p:tav>
                                      </p:tavLst>
                                    </p:anim>
                                    <p:anim calcmode="lin" valueType="num">
                                      <p:cBhvr>
                                        <p:cTn id="11" dur="2000"/>
                                        <p:tgtEl>
                                          <p:spTgt spid="3">
                                            <p:txEl>
                                              <p:pRg st="0" end="0"/>
                                            </p:txEl>
                                          </p:spTgt>
                                        </p:tgtEl>
                                        <p:attrNameLst>
                                          <p:attrName>ppt_h</p:attrName>
                                        </p:attrNameLst>
                                      </p:cBhvr>
                                      <p:tavLst>
                                        <p:tav tm="0">
                                          <p:val>
                                            <p:strVal val="ppt_h"/>
                                          </p:val>
                                        </p:tav>
                                        <p:tav tm="100000">
                                          <p:val>
                                            <p:fltVal val="0"/>
                                          </p:val>
                                        </p:tav>
                                      </p:tavLst>
                                    </p:anim>
                                    <p:anim calcmode="lin" valueType="num">
                                      <p:cBhvr>
                                        <p:cTn id="12" dur="2000"/>
                                        <p:tgtEl>
                                          <p:spTgt spid="3">
                                            <p:txEl>
                                              <p:pRg st="0" end="0"/>
                                            </p:txEl>
                                          </p:spTgt>
                                        </p:tgtEl>
                                        <p:attrNameLst>
                                          <p:attrName>ppt_w</p:attrName>
                                        </p:attrNameLst>
                                      </p:cBhvr>
                                      <p:tavLst>
                                        <p:tav tm="0">
                                          <p:val>
                                            <p:strVal val="ppt_w"/>
                                          </p:val>
                                        </p:tav>
                                        <p:tav tm="100000">
                                          <p:val>
                                            <p:fltVal val="0"/>
                                          </p:val>
                                        </p:tav>
                                      </p:tavLst>
                                    </p:anim>
                                    <p:set>
                                      <p:cBhvr>
                                        <p:cTn id="13" dur="1" fill="hold">
                                          <p:stCondLst>
                                            <p:cond delay="19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5-03 Satellites</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fontScale="92500" lnSpcReduction="20000"/>
              </a:bodyPr>
              <a:lstStyle/>
              <a:p>
                <a:r>
                  <a:rPr lang="en-US" dirty="0"/>
                  <a:t>Centripetal force is provided by gravity</a:t>
                </a:r>
              </a:p>
              <a:p>
                <a:pPr marL="0" indent="0">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𝑚</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𝑣</m:t>
                              </m:r>
                            </m:e>
                            <m:sup>
                              <m:r>
                                <a:rPr lang="en-US" b="0" i="1" smtClean="0">
                                  <a:latin typeface="Cambria Math" panose="02040503050406030204" pitchFamily="18" charset="0"/>
                                </a:rPr>
                                <m:t>2</m:t>
                              </m:r>
                            </m:sup>
                          </m:sSup>
                        </m:num>
                        <m:den>
                          <m:r>
                            <a:rPr lang="en-US" b="0" i="1" smtClean="0">
                              <a:latin typeface="Cambria Math" panose="02040503050406030204" pitchFamily="18" charset="0"/>
                            </a:rPr>
                            <m:t>𝑟</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𝐺𝑚𝑀</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2</m:t>
                              </m:r>
                            </m:sup>
                          </m:sSup>
                        </m:den>
                      </m:f>
                    </m:oMath>
                  </m:oMathPara>
                </a14:m>
                <a:endParaRPr lang="en-US" dirty="0"/>
              </a:p>
              <a:p>
                <a:r>
                  <a:rPr lang="en-US" dirty="0"/>
                  <a:t>Cancelling the </a:t>
                </a:r>
                <a:r>
                  <a:rPr lang="en-US" i="1" dirty="0"/>
                  <a:t>m</a:t>
                </a:r>
                <a:r>
                  <a:rPr lang="en-US" dirty="0"/>
                  <a:t>'s and a factor of </a:t>
                </a:r>
                <a:r>
                  <a:rPr lang="en-US" i="1" dirty="0"/>
                  <a:t>r</a:t>
                </a:r>
                <a:r>
                  <a:rPr lang="en-US" dirty="0"/>
                  <a:t> gives</a:t>
                </a:r>
              </a:p>
              <a:p>
                <a:pPr marL="0" indent="0">
                  <a:buNone/>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𝑣</m:t>
                          </m:r>
                        </m:e>
                        <m:sup>
                          <m:r>
                            <a:rPr lang="en-US" b="0" i="1" smtClean="0">
                              <a:latin typeface="Cambria Math" panose="02040503050406030204" pitchFamily="18" charset="0"/>
                            </a:rPr>
                            <m:t>2</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𝐺𝑀</m:t>
                          </m:r>
                        </m:num>
                        <m:den>
                          <m:r>
                            <a:rPr lang="en-US" b="0" i="1" smtClean="0">
                              <a:latin typeface="Cambria Math" panose="02040503050406030204" pitchFamily="18" charset="0"/>
                            </a:rPr>
                            <m:t>𝑟</m:t>
                          </m:r>
                        </m:den>
                      </m:f>
                    </m:oMath>
                  </m:oMathPara>
                </a14:m>
                <a:endParaRPr lang="en-US" dirty="0"/>
              </a:p>
              <a:p>
                <a:r>
                  <a:rPr lang="en-US" dirty="0"/>
                  <a:t>Speed is distance over time</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𝜋</m:t>
                          </m:r>
                          <m:r>
                            <a:rPr lang="en-US" b="0" i="1" smtClean="0">
                              <a:latin typeface="Cambria Math" panose="02040503050406030204" pitchFamily="18" charset="0"/>
                            </a:rPr>
                            <m:t>𝑟</m:t>
                          </m:r>
                        </m:num>
                        <m:den>
                          <m:r>
                            <a:rPr lang="en-US" b="0" i="1" smtClean="0">
                              <a:latin typeface="Cambria Math" panose="02040503050406030204" pitchFamily="18" charset="0"/>
                            </a:rPr>
                            <m:t>𝑇</m:t>
                          </m:r>
                        </m:den>
                      </m:f>
                    </m:oMath>
                  </m:oMathPara>
                </a14:m>
                <a:endParaRPr lang="en-US" dirty="0"/>
              </a:p>
              <a:p>
                <a:pPr marL="0" indent="0">
                  <a:buNone/>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𝜋</m:t>
                                  </m:r>
                                  <m:r>
                                    <a:rPr lang="en-US" b="0" i="1" smtClean="0">
                                      <a:latin typeface="Cambria Math" panose="02040503050406030204" pitchFamily="18" charset="0"/>
                                    </a:rPr>
                                    <m:t>𝑟</m:t>
                                  </m:r>
                                </m:num>
                                <m:den>
                                  <m:r>
                                    <a:rPr lang="en-US" b="0" i="1" smtClean="0">
                                      <a:latin typeface="Cambria Math" panose="02040503050406030204" pitchFamily="18" charset="0"/>
                                    </a:rPr>
                                    <m:t>𝑇</m:t>
                                  </m:r>
                                </m:den>
                              </m:f>
                            </m:e>
                          </m:d>
                        </m:e>
                        <m:sup>
                          <m:r>
                            <a:rPr lang="en-US" b="0" i="1" smtClean="0">
                              <a:latin typeface="Cambria Math" panose="02040503050406030204" pitchFamily="18" charset="0"/>
                            </a:rPr>
                            <m:t>2</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𝐺𝑀</m:t>
                          </m:r>
                        </m:num>
                        <m:den>
                          <m:r>
                            <a:rPr lang="en-US" b="0" i="1" smtClean="0">
                              <a:latin typeface="Cambria Math" panose="02040503050406030204" pitchFamily="18" charset="0"/>
                            </a:rPr>
                            <m:t>𝑟</m:t>
                          </m:r>
                        </m:den>
                      </m:f>
                    </m:oMath>
                  </m:oMathPara>
                </a14:m>
                <a:endParaRPr lang="en-US" dirty="0"/>
              </a:p>
              <a:p>
                <a:pPr marL="0" indent="0">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𝜋</m:t>
                              </m:r>
                            </m:e>
                            <m:sup>
                              <m:r>
                                <a:rPr lang="en-US" b="0" i="1" smtClean="0">
                                  <a:latin typeface="Cambria Math" panose="02040503050406030204" pitchFamily="18" charset="0"/>
                                </a:rPr>
                                <m:t>2</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2</m:t>
                              </m:r>
                            </m:sup>
                          </m:sSup>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𝑇</m:t>
                              </m:r>
                            </m:e>
                            <m:sup>
                              <m:r>
                                <a:rPr lang="en-US" b="0" i="1" smtClean="0">
                                  <a:latin typeface="Cambria Math" panose="02040503050406030204" pitchFamily="18" charset="0"/>
                                </a:rPr>
                                <m:t>2</m:t>
                              </m:r>
                            </m:sup>
                          </m:sSup>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𝐺𝑀</m:t>
                          </m:r>
                        </m:num>
                        <m:den>
                          <m:r>
                            <a:rPr lang="en-US" b="0" i="1" smtClean="0">
                              <a:latin typeface="Cambria Math" panose="02040503050406030204" pitchFamily="18" charset="0"/>
                            </a:rPr>
                            <m:t>𝑟</m:t>
                          </m:r>
                        </m:den>
                      </m:f>
                    </m:oMath>
                  </m:oMathPara>
                </a14:m>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3"/>
                <a:stretch>
                  <a:fillRect l="-1518" t="-33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Content Placeholder 4"/>
              <p:cNvSpPr>
                <a:spLocks noGrp="1"/>
              </p:cNvSpPr>
              <p:nvPr>
                <p:ph sz="half" idx="2"/>
              </p:nvPr>
            </p:nvSpPr>
            <p:spPr/>
            <p:txBody>
              <a:bodyPr>
                <a:normAutofit fontScale="92500" lnSpcReduction="20000"/>
              </a:bodyPr>
              <a:lstStyle/>
              <a:p>
                <a:r>
                  <a:rPr lang="en-US" dirty="0"/>
                  <a:t>Re-arranging gives Kepler's Third Law</a:t>
                </a:r>
              </a:p>
              <a:p>
                <a:pPr marL="0" indent="0">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𝑇</m:t>
                              </m:r>
                            </m:e>
                            <m:sup>
                              <m:r>
                                <a:rPr lang="en-US" b="0" i="1" smtClean="0">
                                  <a:latin typeface="Cambria Math" panose="02040503050406030204" pitchFamily="18" charset="0"/>
                                </a:rPr>
                                <m:t>2</m:t>
                              </m:r>
                            </m:sup>
                          </m:sSup>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3</m:t>
                              </m:r>
                            </m:sup>
                          </m:sSup>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𝜋</m:t>
                              </m:r>
                            </m:e>
                            <m:sup>
                              <m:r>
                                <a:rPr lang="en-US" b="0" i="1" smtClean="0">
                                  <a:latin typeface="Cambria Math" panose="02040503050406030204" pitchFamily="18" charset="0"/>
                                </a:rPr>
                                <m:t>2</m:t>
                              </m:r>
                            </m:sup>
                          </m:sSup>
                        </m:num>
                        <m:den>
                          <m:r>
                            <a:rPr lang="en-US" b="0" i="1" smtClean="0">
                              <a:latin typeface="Cambria Math" panose="02040503050406030204" pitchFamily="18" charset="0"/>
                            </a:rPr>
                            <m:t>𝐺𝑀</m:t>
                          </m:r>
                        </m:den>
                      </m:f>
                      <m:r>
                        <a:rPr lang="en-US" b="0" i="1" smtClean="0">
                          <a:latin typeface="Cambria Math" panose="02040503050406030204" pitchFamily="18" charset="0"/>
                        </a:rPr>
                        <m:t> </m:t>
                      </m:r>
                    </m:oMath>
                  </m:oMathPara>
                </a14:m>
                <a:endParaRPr lang="en-US" dirty="0"/>
              </a:p>
              <a:p>
                <a:pPr marL="0" indent="0">
                  <a:buNone/>
                </a:pPr>
                <a:endParaRPr lang="en-US" dirty="0"/>
              </a:p>
              <a:p>
                <a:r>
                  <a:rPr lang="en-US" dirty="0"/>
                  <a:t>For circular orbits</a:t>
                </a:r>
              </a:p>
              <a:p>
                <a:pPr marL="0" indent="0">
                  <a:buNone/>
                </a:pPr>
                <a14:m>
                  <m:oMathPara xmlns:m="http://schemas.openxmlformats.org/officeDocument/2006/math">
                    <m:oMathParaPr>
                      <m:jc m:val="centerGroup"/>
                    </m:oMathParaPr>
                    <m:oMath xmlns:m="http://schemas.openxmlformats.org/officeDocument/2006/math">
                      <m:sSup>
                        <m:sSupPr>
                          <m:ctrlPr>
                            <a:rPr lang="en-US" sz="4267" i="1">
                              <a:latin typeface="Cambria Math" panose="02040503050406030204" pitchFamily="18" charset="0"/>
                            </a:rPr>
                          </m:ctrlPr>
                        </m:sSupPr>
                        <m:e>
                          <m:r>
                            <a:rPr lang="en-US" sz="4267" i="1">
                              <a:latin typeface="Cambria Math"/>
                            </a:rPr>
                            <m:t>𝑇</m:t>
                          </m:r>
                        </m:e>
                        <m:sup>
                          <m:r>
                            <a:rPr lang="en-US" sz="4267" i="1">
                              <a:latin typeface="Cambria Math"/>
                            </a:rPr>
                            <m:t>2</m:t>
                          </m:r>
                        </m:sup>
                      </m:sSup>
                      <m:r>
                        <a:rPr lang="en-US" sz="4267" i="1">
                          <a:latin typeface="Cambria Math"/>
                        </a:rPr>
                        <m:t>=</m:t>
                      </m:r>
                      <m:f>
                        <m:fPr>
                          <m:ctrlPr>
                            <a:rPr lang="en-US" sz="4267" i="1">
                              <a:latin typeface="Cambria Math" panose="02040503050406030204" pitchFamily="18" charset="0"/>
                            </a:rPr>
                          </m:ctrlPr>
                        </m:fPr>
                        <m:num>
                          <m:r>
                            <a:rPr lang="en-US" sz="4267" i="1">
                              <a:latin typeface="Cambria Math"/>
                            </a:rPr>
                            <m:t>4</m:t>
                          </m:r>
                          <m:sSup>
                            <m:sSupPr>
                              <m:ctrlPr>
                                <a:rPr lang="en-US" sz="4267" i="1">
                                  <a:latin typeface="Cambria Math" panose="02040503050406030204" pitchFamily="18" charset="0"/>
                                </a:rPr>
                              </m:ctrlPr>
                            </m:sSupPr>
                            <m:e>
                              <m:r>
                                <a:rPr lang="en-US" sz="4267" i="1">
                                  <a:latin typeface="Cambria Math"/>
                                </a:rPr>
                                <m:t>𝜋</m:t>
                              </m:r>
                            </m:e>
                            <m:sup>
                              <m:r>
                                <a:rPr lang="en-US" sz="4267" i="1">
                                  <a:latin typeface="Cambria Math"/>
                                </a:rPr>
                                <m:t>2</m:t>
                              </m:r>
                            </m:sup>
                          </m:sSup>
                        </m:num>
                        <m:den>
                          <m:r>
                            <a:rPr lang="en-US" sz="4267" i="1">
                              <a:latin typeface="Cambria Math"/>
                            </a:rPr>
                            <m:t>𝐺𝑀</m:t>
                          </m:r>
                        </m:den>
                      </m:f>
                      <m:sSup>
                        <m:sSupPr>
                          <m:ctrlPr>
                            <a:rPr lang="en-US" sz="4267" i="1">
                              <a:latin typeface="Cambria Math" panose="02040503050406030204" pitchFamily="18" charset="0"/>
                            </a:rPr>
                          </m:ctrlPr>
                        </m:sSupPr>
                        <m:e>
                          <m:r>
                            <a:rPr lang="en-US" sz="4267" i="1">
                              <a:latin typeface="Cambria Math"/>
                            </a:rPr>
                            <m:t>𝑟</m:t>
                          </m:r>
                        </m:e>
                        <m:sup>
                          <m:r>
                            <a:rPr lang="en-US" sz="4267" i="1">
                              <a:latin typeface="Cambria Math"/>
                            </a:rPr>
                            <m:t>3</m:t>
                          </m:r>
                        </m:sup>
                      </m:sSup>
                    </m:oMath>
                  </m:oMathPara>
                </a14:m>
                <a:endParaRPr lang="en-US" dirty="0"/>
              </a:p>
              <a:p>
                <a:endParaRPr lang="en-US" dirty="0"/>
              </a:p>
            </p:txBody>
          </p:sp>
        </mc:Choice>
        <mc:Fallback xmlns="">
          <p:sp>
            <p:nvSpPr>
              <p:cNvPr id="5" name="Content Placeholder 4"/>
              <p:cNvSpPr>
                <a:spLocks noGrp="1" noRot="1" noChangeAspect="1" noMove="1" noResize="1" noEditPoints="1" noAdjustHandles="1" noChangeArrowheads="1" noChangeShapeType="1" noTextEdit="1"/>
              </p:cNvSpPr>
              <p:nvPr>
                <p:ph sz="half" idx="2"/>
              </p:nvPr>
            </p:nvSpPr>
            <p:spPr>
              <a:blipFill>
                <a:blip r:embed="rId4"/>
                <a:stretch>
                  <a:fillRect l="-1518" t="-3302"/>
                </a:stretch>
              </a:blipFill>
            </p:spPr>
            <p:txBody>
              <a:bodyPr/>
              <a:lstStyle/>
              <a:p>
                <a:r>
                  <a:rPr lang="en-US">
                    <a:noFill/>
                  </a:rPr>
                  <a:t> </a:t>
                </a:r>
              </a:p>
            </p:txBody>
          </p:sp>
        </mc:Fallback>
      </mc:AlternateContent>
    </p:spTree>
    <p:extLst>
      <p:ext uri="{BB962C8B-B14F-4D97-AF65-F5344CB8AC3E}">
        <p14:creationId xmlns:p14="http://schemas.microsoft.com/office/powerpoint/2010/main" val="49714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5-03 Satellites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Use the data of Mars to find the mass of sun.</a:t>
                </a:r>
                <a:br>
                  <a:rPr lang="en-US" dirty="0"/>
                </a:br>
                <a:r>
                  <a:rPr lang="en-US" dirty="0"/>
                  <a:t>Mars, </a:t>
                </a:r>
                <a14:m>
                  <m:oMath xmlns:m="http://schemas.openxmlformats.org/officeDocument/2006/math">
                    <m:r>
                      <a:rPr lang="en-US" b="0" i="1" smtClean="0">
                        <a:latin typeface="Cambria Math"/>
                      </a:rPr>
                      <m:t>𝑟</m:t>
                    </m:r>
                    <m:r>
                      <a:rPr lang="en-US" b="0" i="1" smtClean="0">
                        <a:latin typeface="Cambria Math"/>
                      </a:rPr>
                      <m:t>=2.279×</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8</m:t>
                        </m:r>
                      </m:sup>
                    </m:sSup>
                  </m:oMath>
                </a14:m>
                <a:r>
                  <a:rPr lang="en-US" dirty="0"/>
                  <a:t> km, </a:t>
                </a:r>
                <a14:m>
                  <m:oMath xmlns:m="http://schemas.openxmlformats.org/officeDocument/2006/math">
                    <m:r>
                      <a:rPr lang="en-US" b="0" i="1" smtClean="0">
                        <a:latin typeface="Cambria Math"/>
                      </a:rPr>
                      <m:t>𝑇</m:t>
                    </m:r>
                    <m:r>
                      <a:rPr lang="en-US" b="0" i="1" smtClean="0">
                        <a:latin typeface="Cambria Math"/>
                      </a:rPr>
                      <m:t>=1.881</m:t>
                    </m:r>
                  </m:oMath>
                </a14:m>
                <a:r>
                  <a:rPr lang="en-US" dirty="0"/>
                  <a:t> y</a:t>
                </a:r>
              </a:p>
              <a:p>
                <a:endParaRPr lang="en-US" dirty="0"/>
              </a:p>
              <a:p>
                <a:endParaRPr lang="en-US" dirty="0"/>
              </a:p>
              <a:p>
                <a:endParaRPr lang="en-US" dirty="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900" t="-2005"/>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BE922837-E3CE-4232-86C6-15BA94A3BD2E}"/>
              </a:ext>
            </a:extLst>
          </p:cNvPr>
          <p:cNvPicPr>
            <a:picLocks noChangeAspect="1"/>
          </p:cNvPicPr>
          <p:nvPr/>
        </p:nvPicPr>
        <p:blipFill rotWithShape="1">
          <a:blip r:embed="rId4">
            <a:extLst>
              <a:ext uri="{28A0092B-C50C-407E-A947-70E740481C1C}">
                <a14:useLocalDpi xmlns:a14="http://schemas.microsoft.com/office/drawing/2010/main" val="0"/>
              </a:ext>
            </a:extLst>
          </a:blip>
          <a:srcRect t="16689" r="19643" b="-2410"/>
          <a:stretch/>
        </p:blipFill>
        <p:spPr>
          <a:xfrm>
            <a:off x="8855901" y="0"/>
            <a:ext cx="3336099" cy="3564460"/>
          </a:xfrm>
          <a:prstGeom prst="rect">
            <a:avLst/>
          </a:prstGeom>
        </p:spPr>
      </p:pic>
    </p:spTree>
    <p:extLst>
      <p:ext uri="{BB962C8B-B14F-4D97-AF65-F5344CB8AC3E}">
        <p14:creationId xmlns:p14="http://schemas.microsoft.com/office/powerpoint/2010/main" val="39086146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p:txBody>
          <a:bodyPr/>
          <a:lstStyle/>
          <a:p>
            <a:pPr>
              <a:defRPr/>
            </a:pPr>
            <a:r>
              <a:rPr lang="en-US" dirty="0"/>
              <a:t>5-03 Satellites</a:t>
            </a:r>
          </a:p>
        </p:txBody>
      </p:sp>
      <p:sp>
        <p:nvSpPr>
          <p:cNvPr id="25603" name="Rectangle 3"/>
          <p:cNvSpPr>
            <a:spLocks noGrp="1" noRot="1" noChangeArrowheads="1"/>
          </p:cNvSpPr>
          <p:nvPr>
            <p:ph sz="half" idx="1"/>
          </p:nvPr>
        </p:nvSpPr>
        <p:spPr/>
        <p:txBody>
          <a:bodyPr>
            <a:normAutofit fontScale="70000" lnSpcReduction="20000"/>
          </a:bodyPr>
          <a:lstStyle/>
          <a:p>
            <a:pPr>
              <a:defRPr/>
            </a:pPr>
            <a:r>
              <a:rPr lang="en-US" sz="4000" dirty="0"/>
              <a:t>Since satellites are moving only under the influence of gravity, and the acceleration points towards earth, satellites are in freefall</a:t>
            </a:r>
          </a:p>
          <a:p>
            <a:pPr eaLnBrk="1" hangingPunct="1">
              <a:defRPr/>
            </a:pPr>
            <a:endParaRPr lang="en-US" sz="3733" dirty="0"/>
          </a:p>
          <a:p>
            <a:pPr eaLnBrk="1" hangingPunct="1">
              <a:defRPr/>
            </a:pPr>
            <a:r>
              <a:rPr lang="en-US" sz="3733" dirty="0"/>
              <a:t>Astronauts in the space shuttles and international space station seem to float</a:t>
            </a:r>
          </a:p>
          <a:p>
            <a:pPr eaLnBrk="1" hangingPunct="1">
              <a:defRPr/>
            </a:pPr>
            <a:endParaRPr lang="en-US" sz="3733" dirty="0"/>
          </a:p>
          <a:p>
            <a:pPr eaLnBrk="1" hangingPunct="1">
              <a:defRPr/>
            </a:pPr>
            <a:r>
              <a:rPr lang="en-US" sz="3733" dirty="0"/>
              <a:t>They appear weightless</a:t>
            </a:r>
          </a:p>
          <a:p>
            <a:pPr eaLnBrk="1" hangingPunct="1">
              <a:defRPr/>
            </a:pPr>
            <a:endParaRPr lang="en-US" sz="3733" dirty="0"/>
          </a:p>
          <a:p>
            <a:pPr eaLnBrk="1" hangingPunct="1">
              <a:defRPr/>
            </a:pPr>
            <a:r>
              <a:rPr lang="en-US" sz="3733" dirty="0"/>
              <a:t>They are really falling</a:t>
            </a:r>
          </a:p>
          <a:p>
            <a:pPr lvl="1">
              <a:defRPr/>
            </a:pPr>
            <a:r>
              <a:rPr lang="en-US" sz="3733" dirty="0"/>
              <a:t>Acceleration is about </a:t>
            </a:r>
            <a:r>
              <a:rPr lang="en-US" sz="3733" i="1" dirty="0"/>
              <a:t>g</a:t>
            </a:r>
            <a:r>
              <a:rPr lang="en-US" sz="3733" dirty="0"/>
              <a:t> towards earth</a:t>
            </a:r>
          </a:p>
        </p:txBody>
      </p:sp>
      <p:pic>
        <p:nvPicPr>
          <p:cNvPr id="43012" name="Picture 4" descr="astronaut%20in%20space%20poste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3066" t="2042" r="1841" b="10166"/>
          <a:stretch/>
        </p:blipFill>
        <p:spPr>
          <a:xfrm>
            <a:off x="7518400" y="1295400"/>
            <a:ext cx="3454401" cy="4368801"/>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61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60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6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64329-B0C4-4FC9-85FF-1B71EECBA8B1}"/>
              </a:ext>
            </a:extLst>
          </p:cNvPr>
          <p:cNvSpPr>
            <a:spLocks noGrp="1"/>
          </p:cNvSpPr>
          <p:nvPr>
            <p:ph type="title"/>
          </p:nvPr>
        </p:nvSpPr>
        <p:spPr/>
        <p:txBody>
          <a:bodyPr/>
          <a:lstStyle/>
          <a:p>
            <a:r>
              <a:rPr lang="en-US" dirty="0"/>
              <a:t>5-01 Kepler’s Laws of Planetary Motion</a:t>
            </a:r>
          </a:p>
        </p:txBody>
      </p:sp>
      <p:sp>
        <p:nvSpPr>
          <p:cNvPr id="3" name="Text Placeholder 2">
            <a:extLst>
              <a:ext uri="{FF2B5EF4-FFF2-40B4-BE49-F238E27FC236}">
                <a16:creationId xmlns:a16="http://schemas.microsoft.com/office/drawing/2014/main" id="{A4804B20-250B-41C2-A6A6-208376AFF196}"/>
              </a:ext>
            </a:extLst>
          </p:cNvPr>
          <p:cNvSpPr>
            <a:spLocks noGrp="1"/>
          </p:cNvSpPr>
          <p:nvPr>
            <p:ph type="body" idx="1"/>
          </p:nvPr>
        </p:nvSpPr>
        <p:spPr/>
        <p:txBody>
          <a:bodyPr/>
          <a:lstStyle/>
          <a:p>
            <a:r>
              <a:rPr lang="en-US" dirty="0"/>
              <a:t>In this lesson you will…</a:t>
            </a:r>
          </a:p>
          <a:p>
            <a:pPr marL="342900" indent="-342900">
              <a:buFont typeface="Arial" panose="020B0604020202020204" pitchFamily="34" charset="0"/>
              <a:buChar char="•"/>
            </a:pPr>
            <a:r>
              <a:rPr lang="en-US" dirty="0"/>
              <a:t>Predict the motion of orbiting objects in the solar system</a:t>
            </a:r>
          </a:p>
          <a:p>
            <a:pPr marL="342900" indent="-342900">
              <a:buFont typeface="Arial" panose="020B0604020202020204" pitchFamily="34" charset="0"/>
              <a:buChar char="•"/>
            </a:pPr>
            <a:r>
              <a:rPr lang="en-US" dirty="0"/>
              <a:t>Explain Kepler’s Laws of Planetary Motion</a:t>
            </a:r>
          </a:p>
          <a:p>
            <a:pPr marL="342900" indent="-342900">
              <a:buFont typeface="Arial" panose="020B0604020202020204" pitchFamily="34" charset="0"/>
              <a:buChar char="•"/>
            </a:pPr>
            <a:r>
              <a:rPr lang="en-US" dirty="0"/>
              <a:t>Diagram a planets elliptical orbit</a:t>
            </a:r>
          </a:p>
        </p:txBody>
      </p:sp>
    </p:spTree>
    <p:extLst>
      <p:ext uri="{BB962C8B-B14F-4D97-AF65-F5344CB8AC3E}">
        <p14:creationId xmlns:p14="http://schemas.microsoft.com/office/powerpoint/2010/main" val="3761876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5-03 Satellites</a:t>
            </a:r>
          </a:p>
        </p:txBody>
      </p:sp>
      <p:sp>
        <p:nvSpPr>
          <p:cNvPr id="3" name="Content Placeholder 2"/>
          <p:cNvSpPr>
            <a:spLocks noGrp="1"/>
          </p:cNvSpPr>
          <p:nvPr>
            <p:ph sz="half" idx="1"/>
          </p:nvPr>
        </p:nvSpPr>
        <p:spPr/>
        <p:txBody>
          <a:bodyPr>
            <a:normAutofit fontScale="77500" lnSpcReduction="20000"/>
          </a:bodyPr>
          <a:lstStyle/>
          <a:p>
            <a:pPr marL="0" indent="304792">
              <a:buNone/>
            </a:pPr>
            <a:r>
              <a:rPr lang="en-US" dirty="0"/>
              <a:t>… they were finally able to close and </a:t>
            </a:r>
            <a:r>
              <a:rPr lang="en-US" dirty="0" err="1"/>
              <a:t>repressurize</a:t>
            </a:r>
            <a:r>
              <a:rPr lang="en-US" dirty="0"/>
              <a:t> the hatch. Several months later a new team of cosmonauts returned and found the hatch impossible to permanently repair. Instead they attached a set of clamps to secure it in place.</a:t>
            </a:r>
          </a:p>
          <a:p>
            <a:pPr marL="0" indent="304792">
              <a:buNone/>
            </a:pPr>
            <a:r>
              <a:rPr lang="en-US" dirty="0"/>
              <a:t>It is this set of clamps that </a:t>
            </a:r>
            <a:r>
              <a:rPr lang="en-US" dirty="0" err="1"/>
              <a:t>Linenger</a:t>
            </a:r>
            <a:r>
              <a:rPr lang="en-US" dirty="0"/>
              <a:t> and </a:t>
            </a:r>
            <a:r>
              <a:rPr lang="en-US" dirty="0" err="1"/>
              <a:t>Tsibliyev</a:t>
            </a:r>
            <a:r>
              <a:rPr lang="en-US" dirty="0"/>
              <a:t> are staring at uneasily seven years later. To his relief, the commander opens the hatch Without incident and crawls outside onto an adjoining ladder just after nine o’clock. </a:t>
            </a:r>
            <a:r>
              <a:rPr lang="en-US" dirty="0" err="1"/>
              <a:t>Linenger</a:t>
            </a:r>
            <a:r>
              <a:rPr lang="en-US" dirty="0"/>
              <a:t> begins to follow. Outside the Sun is rising. The Russians have planned the EVA at a sunrise so as to get the longest period of light. But because of that, </a:t>
            </a:r>
            <a:r>
              <a:rPr lang="en-US" dirty="0" err="1"/>
              <a:t>Linenger’s</a:t>
            </a:r>
            <a:r>
              <a:rPr lang="en-US" dirty="0"/>
              <a:t> first view of space is straight into the blazing Sun. “The first view I got was just blinding rays coming at me,” </a:t>
            </a:r>
            <a:r>
              <a:rPr lang="en-US" dirty="0" err="1"/>
              <a:t>Linenger</a:t>
            </a:r>
            <a:r>
              <a:rPr lang="en-US" dirty="0"/>
              <a:t> told his </a:t>
            </a:r>
            <a:r>
              <a:rPr lang="en-US" dirty="0" err="1"/>
              <a:t>postflight</a:t>
            </a:r>
            <a:r>
              <a:rPr lang="en-US" dirty="0"/>
              <a:t> debriefing session. “Even with my gold visor down, it was just blinding. [I] was basically unable to see for the first three or four minutes going out the hatch.”</a:t>
            </a:r>
          </a:p>
          <a:p>
            <a:pPr marL="0" indent="304792">
              <a:buNone/>
            </a:pPr>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978940" y="2149630"/>
            <a:ext cx="4488873" cy="3064625"/>
          </a:xfrm>
        </p:spPr>
      </p:pic>
    </p:spTree>
    <p:extLst>
      <p:ext uri="{BB962C8B-B14F-4D97-AF65-F5344CB8AC3E}">
        <p14:creationId xmlns:p14="http://schemas.microsoft.com/office/powerpoint/2010/main" val="13547518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5-03 Satellites</a:t>
            </a:r>
          </a:p>
        </p:txBody>
      </p:sp>
      <p:sp>
        <p:nvSpPr>
          <p:cNvPr id="3" name="Content Placeholder 2"/>
          <p:cNvSpPr>
            <a:spLocks noGrp="1"/>
          </p:cNvSpPr>
          <p:nvPr>
            <p:ph sz="half" idx="1"/>
          </p:nvPr>
        </p:nvSpPr>
        <p:spPr/>
        <p:txBody>
          <a:bodyPr>
            <a:normAutofit fontScale="92500" lnSpcReduction="20000"/>
          </a:bodyPr>
          <a:lstStyle/>
          <a:p>
            <a:pPr marL="0" indent="304792">
              <a:buNone/>
            </a:pPr>
            <a:r>
              <a:rPr lang="en-US" dirty="0"/>
              <a:t>The situation only gets worse once his eyes clear. Exiting the airlock, </a:t>
            </a:r>
            <a:r>
              <a:rPr lang="en-US" dirty="0" err="1"/>
              <a:t>Linenger</a:t>
            </a:r>
            <a:r>
              <a:rPr lang="en-US" dirty="0"/>
              <a:t> climbs out onto a horizontal ladder that stretches out along the side of the module into the darkness. Glancing about, trying in vain to get his bearings, he is suddenly hit by an overwhelming sense that he is falling, as if from a cliff. Clamping his tethers onto the handrail, he fights back a wave of panic and tightens his grip on the ladder. But he still can’t shake the feeling that he is plummeting through space at eighteen thousand miles an hour. His mind races.</a:t>
            </a:r>
          </a:p>
          <a:p>
            <a:pPr marL="0" indent="304792">
              <a:buNone/>
            </a:pPr>
            <a:r>
              <a:rPr lang="en-US" i="1" dirty="0"/>
              <a:t>You’re okay. You’re okay. You’re not going to fall. The bottom is way far away.</a:t>
            </a:r>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981709" y="2199506"/>
            <a:ext cx="4483331" cy="2964873"/>
          </a:xfrm>
        </p:spPr>
      </p:pic>
    </p:spTree>
    <p:extLst>
      <p:ext uri="{BB962C8B-B14F-4D97-AF65-F5344CB8AC3E}">
        <p14:creationId xmlns:p14="http://schemas.microsoft.com/office/powerpoint/2010/main" val="27664812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5-03 Satellites</a:t>
            </a:r>
          </a:p>
        </p:txBody>
      </p:sp>
      <p:sp>
        <p:nvSpPr>
          <p:cNvPr id="3" name="Content Placeholder 2"/>
          <p:cNvSpPr>
            <a:spLocks noGrp="1"/>
          </p:cNvSpPr>
          <p:nvPr>
            <p:ph sz="half" idx="1"/>
          </p:nvPr>
        </p:nvSpPr>
        <p:spPr/>
        <p:txBody>
          <a:bodyPr>
            <a:normAutofit fontScale="92500" lnSpcReduction="10000"/>
          </a:bodyPr>
          <a:lstStyle/>
          <a:p>
            <a:pPr marL="0" indent="304792">
              <a:buNone/>
            </a:pPr>
            <a:r>
              <a:rPr lang="en-US" dirty="0"/>
              <a:t>And now a second, even more intense feeling washes over him: He’s not just plunging off a cliff. The entire cliff is crumbling away. “It wasn’t just me falling, but everything was falling, which gave [me] even a more unsettling feeling,” </a:t>
            </a:r>
            <a:r>
              <a:rPr lang="en-US" dirty="0" err="1"/>
              <a:t>Linenger</a:t>
            </a:r>
            <a:r>
              <a:rPr lang="en-US" dirty="0"/>
              <a:t> told his </a:t>
            </a:r>
            <a:r>
              <a:rPr lang="en-US" dirty="0" err="1"/>
              <a:t>debriefers</a:t>
            </a:r>
            <a:r>
              <a:rPr lang="en-US" dirty="0"/>
              <a:t>. “So, it was like you had to overcome forty years or whatever of life experiences that [you] don’t let go when everything falls. It was a very strong, almost overwhelming sensation that you just had to control. And I was able to control it, and I was glad I was able to control it. But I could see where it could have put me over the edge.”</a:t>
            </a: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522038" y="1963979"/>
            <a:ext cx="3402676" cy="3435927"/>
          </a:xfrm>
        </p:spPr>
      </p:pic>
    </p:spTree>
    <p:extLst>
      <p:ext uri="{BB962C8B-B14F-4D97-AF65-F5344CB8AC3E}">
        <p14:creationId xmlns:p14="http://schemas.microsoft.com/office/powerpoint/2010/main" val="32461751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5-03 Satellites</a:t>
            </a:r>
          </a:p>
        </p:txBody>
      </p:sp>
      <p:sp>
        <p:nvSpPr>
          <p:cNvPr id="3" name="Content Placeholder 2"/>
          <p:cNvSpPr>
            <a:spLocks noGrp="1"/>
          </p:cNvSpPr>
          <p:nvPr>
            <p:ph sz="half" idx="1"/>
          </p:nvPr>
        </p:nvSpPr>
        <p:spPr/>
        <p:txBody>
          <a:bodyPr>
            <a:normAutofit fontScale="85000" lnSpcReduction="20000"/>
          </a:bodyPr>
          <a:lstStyle/>
          <a:p>
            <a:pPr marL="0" indent="304792">
              <a:buNone/>
            </a:pPr>
            <a:r>
              <a:rPr lang="en-US" dirty="0"/>
              <a:t>The disorientation is paralyzing. There is no up, no down, no side. There is only three-dimensional space. It is an entirely different sensation from spacewalking on the shuttle, where the astronauts are surrounded on three sides by a cargo bay. And it feels nothing—</a:t>
            </a:r>
            <a:r>
              <a:rPr lang="en-US" i="1" dirty="0"/>
              <a:t>nothing</a:t>
            </a:r>
            <a:r>
              <a:rPr lang="en-US" dirty="0"/>
              <a:t>—like the Star City pool. </a:t>
            </a:r>
            <a:r>
              <a:rPr lang="en-US" dirty="0" err="1"/>
              <a:t>Linenger</a:t>
            </a:r>
            <a:r>
              <a:rPr lang="en-US" dirty="0"/>
              <a:t> is an ant on the side of a falling apple, hurtling through space at eighteen thousand miles an hour, acutely aware what will happen if his Russian-made tethers break. As he clings to the thin railing, he tries not to think about the handrail on </a:t>
            </a:r>
            <a:r>
              <a:rPr lang="en-US" dirty="0" err="1"/>
              <a:t>Kvant</a:t>
            </a:r>
            <a:r>
              <a:rPr lang="en-US" dirty="0"/>
              <a:t> that came apart during a cosmonaut’s spacewalk in the early days of Mir. Loose bolts, the Russians said.</a:t>
            </a:r>
          </a:p>
          <a:p>
            <a:pPr marL="0" indent="304792">
              <a:buNone/>
            </a:pPr>
            <a:r>
              <a:rPr lang="en-US" i="1" dirty="0"/>
              <a:t>Loose bolts.</a:t>
            </a: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54752" y="1364333"/>
            <a:ext cx="5937249" cy="4635220"/>
          </a:xfrm>
        </p:spPr>
      </p:pic>
    </p:spTree>
    <p:extLst>
      <p:ext uri="{BB962C8B-B14F-4D97-AF65-F5344CB8AC3E}">
        <p14:creationId xmlns:p14="http://schemas.microsoft.com/office/powerpoint/2010/main" val="2308244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5-01 Kepler’s Laws of Planetary Motion</a:t>
            </a:r>
          </a:p>
        </p:txBody>
      </p:sp>
      <p:sp>
        <p:nvSpPr>
          <p:cNvPr id="3" name="Content Placeholder 2"/>
          <p:cNvSpPr>
            <a:spLocks noGrp="1"/>
          </p:cNvSpPr>
          <p:nvPr>
            <p:ph idx="1"/>
          </p:nvPr>
        </p:nvSpPr>
        <p:spPr/>
        <p:txBody>
          <a:bodyPr>
            <a:normAutofit/>
          </a:bodyPr>
          <a:lstStyle/>
          <a:p>
            <a:r>
              <a:rPr lang="en-US" dirty="0"/>
              <a:t>After studying motion of planets, </a:t>
            </a:r>
            <a:r>
              <a:rPr lang="en-US" dirty="0" err="1"/>
              <a:t>Kepler</a:t>
            </a:r>
            <a:r>
              <a:rPr lang="en-US" dirty="0"/>
              <a:t> came up with his laws of planetary motion</a:t>
            </a:r>
          </a:p>
          <a:p>
            <a:r>
              <a:rPr lang="en-US" dirty="0"/>
              <a:t>Newton then proved them all using his Universal Law of Gravitation</a:t>
            </a:r>
          </a:p>
          <a:p>
            <a:r>
              <a:rPr lang="en-US" dirty="0"/>
              <a:t>Assumptions:</a:t>
            </a:r>
          </a:p>
          <a:p>
            <a:pPr lvl="1"/>
            <a:r>
              <a:rPr lang="en-US" dirty="0"/>
              <a:t>A small mass, </a:t>
            </a:r>
            <a:r>
              <a:rPr lang="en-US" i="1" dirty="0"/>
              <a:t>m</a:t>
            </a:r>
            <a:r>
              <a:rPr lang="en-US" dirty="0"/>
              <a:t>, orbits much larger mass, </a:t>
            </a:r>
            <a:r>
              <a:rPr lang="en-US" i="1" dirty="0"/>
              <a:t>M</a:t>
            </a:r>
            <a:r>
              <a:rPr lang="en-US" dirty="0"/>
              <a:t>, so we can use </a:t>
            </a:r>
            <a:r>
              <a:rPr lang="en-US" i="1" dirty="0"/>
              <a:t>M</a:t>
            </a:r>
            <a:r>
              <a:rPr lang="en-US" dirty="0"/>
              <a:t> as an approximate inertia reference frame</a:t>
            </a:r>
          </a:p>
          <a:p>
            <a:pPr lvl="1"/>
            <a:r>
              <a:rPr lang="en-US" dirty="0"/>
              <a:t>The system is isolated</a:t>
            </a:r>
          </a:p>
        </p:txBody>
      </p:sp>
    </p:spTree>
    <p:extLst>
      <p:ext uri="{BB962C8B-B14F-4D97-AF65-F5344CB8AC3E}">
        <p14:creationId xmlns:p14="http://schemas.microsoft.com/office/powerpoint/2010/main" val="235835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5-01 Kepler’s Laws of Planetary Motion</a:t>
            </a:r>
          </a:p>
        </p:txBody>
      </p:sp>
      <p:sp>
        <p:nvSpPr>
          <p:cNvPr id="5" name="Content Placeholder 4"/>
          <p:cNvSpPr>
            <a:spLocks noGrp="1"/>
          </p:cNvSpPr>
          <p:nvPr>
            <p:ph sz="half" idx="1"/>
          </p:nvPr>
        </p:nvSpPr>
        <p:spPr/>
        <p:txBody>
          <a:bodyPr>
            <a:normAutofit/>
          </a:bodyPr>
          <a:lstStyle/>
          <a:p>
            <a:pPr marL="609585" indent="-609585">
              <a:buFont typeface="+mj-lt"/>
              <a:buAutoNum type="arabicPeriod"/>
            </a:pPr>
            <a:r>
              <a:rPr lang="en-US" dirty="0"/>
              <a:t>The orbit of each planet about the Sun is an ellipse with the sun at one focus.</a:t>
            </a:r>
          </a:p>
          <a:p>
            <a:pPr marL="609585" indent="-609585">
              <a:buFont typeface="+mj-lt"/>
              <a:buAutoNum type="arabicPeriod"/>
            </a:pPr>
            <a:endParaRPr lang="en-US" dirty="0"/>
          </a:p>
          <a:p>
            <a:r>
              <a:rPr lang="en-US" dirty="0"/>
              <a:t>Closest point to sun perihelion</a:t>
            </a:r>
          </a:p>
          <a:p>
            <a:endParaRPr lang="en-US" dirty="0"/>
          </a:p>
          <a:p>
            <a:r>
              <a:rPr lang="en-US" dirty="0"/>
              <a:t>Farthest distance to sun aphelion</a:t>
            </a:r>
          </a:p>
          <a:p>
            <a:pPr marL="0" indent="0">
              <a:buNone/>
            </a:pPr>
            <a:endParaRPr lang="en-US" dirty="0"/>
          </a:p>
          <a:p>
            <a:pPr marL="0" indent="0">
              <a:buNone/>
            </a:pPr>
            <a:r>
              <a:rPr lang="en-US" dirty="0"/>
              <a:t>Watch video Kepler’s First Law</a:t>
            </a:r>
          </a:p>
        </p:txBody>
      </p:sp>
      <p:pic>
        <p:nvPicPr>
          <p:cNvPr id="8" name="Picture 2"/>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58577"/>
          <a:stretch/>
        </p:blipFill>
        <p:spPr bwMode="auto">
          <a:xfrm>
            <a:off x="5993753" y="1981200"/>
            <a:ext cx="6198249"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915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BC90C-055D-41BA-8049-1BA8AC30F1EE}"/>
              </a:ext>
            </a:extLst>
          </p:cNvPr>
          <p:cNvSpPr>
            <a:spLocks noGrp="1"/>
          </p:cNvSpPr>
          <p:nvPr>
            <p:ph type="title"/>
          </p:nvPr>
        </p:nvSpPr>
        <p:spPr/>
        <p:txBody>
          <a:bodyPr/>
          <a:lstStyle/>
          <a:p>
            <a:r>
              <a:rPr lang="en-US" dirty="0"/>
              <a:t>5-01 Kepler’s Laws of Planetary Motion</a:t>
            </a:r>
          </a:p>
        </p:txBody>
      </p:sp>
      <p:sp>
        <p:nvSpPr>
          <p:cNvPr id="3" name="Content Placeholder 2">
            <a:extLst>
              <a:ext uri="{FF2B5EF4-FFF2-40B4-BE49-F238E27FC236}">
                <a16:creationId xmlns:a16="http://schemas.microsoft.com/office/drawing/2014/main" id="{185F246E-589D-49DF-BCB3-9446138DF47D}"/>
              </a:ext>
            </a:extLst>
          </p:cNvPr>
          <p:cNvSpPr>
            <a:spLocks noGrp="1"/>
          </p:cNvSpPr>
          <p:nvPr>
            <p:ph sz="half" idx="1"/>
          </p:nvPr>
        </p:nvSpPr>
        <p:spPr/>
        <p:txBody>
          <a:bodyPr/>
          <a:lstStyle/>
          <a:p>
            <a:r>
              <a:rPr lang="en-US" dirty="0"/>
              <a:t>Do Kepler’s First Law lab</a:t>
            </a:r>
          </a:p>
        </p:txBody>
      </p:sp>
      <p:sp>
        <p:nvSpPr>
          <p:cNvPr id="4" name="Content Placeholder 3">
            <a:extLst>
              <a:ext uri="{FF2B5EF4-FFF2-40B4-BE49-F238E27FC236}">
                <a16:creationId xmlns:a16="http://schemas.microsoft.com/office/drawing/2014/main" id="{31983147-75B9-41E0-B187-769FD246B805}"/>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885509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5-01 Kepler’s Laws of Planetary Motion</a:t>
            </a:r>
          </a:p>
        </p:txBody>
      </p:sp>
      <p:sp>
        <p:nvSpPr>
          <p:cNvPr id="3" name="Content Placeholder 2"/>
          <p:cNvSpPr>
            <a:spLocks noGrp="1"/>
          </p:cNvSpPr>
          <p:nvPr>
            <p:ph sz="half" idx="1"/>
          </p:nvPr>
        </p:nvSpPr>
        <p:spPr/>
        <p:txBody>
          <a:bodyPr>
            <a:normAutofit/>
          </a:bodyPr>
          <a:lstStyle/>
          <a:p>
            <a:pPr marL="609585" indent="-609585">
              <a:buFont typeface="+mj-lt"/>
              <a:buAutoNum type="arabicPeriod" startAt="2"/>
            </a:pPr>
            <a:r>
              <a:rPr lang="en-US" dirty="0"/>
              <a:t>Each planet moves so that an imaginary line drawn from the sun to the planet sweeps out equal areas in equal times.</a:t>
            </a:r>
          </a:p>
          <a:p>
            <a:pPr marL="0" indent="0">
              <a:buNone/>
            </a:pPr>
            <a:endParaRPr lang="en-US" dirty="0"/>
          </a:p>
          <a:p>
            <a:pPr marL="0" indent="0">
              <a:buNone/>
            </a:pPr>
            <a:r>
              <a:rPr lang="en-US" dirty="0"/>
              <a:t>Watch video Kepler’s Second Law</a:t>
            </a:r>
          </a:p>
          <a:p>
            <a:endParaRPr lang="en-US" dirty="0"/>
          </a:p>
        </p:txBody>
      </p:sp>
      <p:pic>
        <p:nvPicPr>
          <p:cNvPr id="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608304" y="2017185"/>
            <a:ext cx="3780227" cy="344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687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5-01 Kepler’s Laws of Planetary Motion</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a:bodyPr>
              <a:lstStyle/>
              <a:p>
                <a:pPr marL="609585" indent="-609585">
                  <a:buFont typeface="+mj-lt"/>
                  <a:buAutoNum type="arabicPeriod" startAt="3"/>
                </a:pPr>
                <a:r>
                  <a:rPr lang="en-US" dirty="0"/>
                  <a:t>The ratio of the squares of the periods of any two planets about the sun is equal to the ratio of the cubes of their average distances from the sun.</a:t>
                </a:r>
              </a:p>
              <a:p>
                <a:pPr marL="0" indent="0">
                  <a:buNone/>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𝑇</m:t>
                              </m:r>
                            </m:e>
                            <m:sub>
                              <m:r>
                                <a:rPr lang="en-US" i="1">
                                  <a:latin typeface="Cambria Math" panose="02040503050406030204" pitchFamily="18" charset="0"/>
                                </a:rPr>
                                <m:t>1</m:t>
                              </m:r>
                            </m:sub>
                            <m:sup>
                              <m:r>
                                <a:rPr lang="en-US" i="1">
                                  <a:latin typeface="Cambria Math" panose="02040503050406030204" pitchFamily="18" charset="0"/>
                                </a:rPr>
                                <m:t>2</m:t>
                              </m:r>
                            </m:sup>
                          </m:sSubSup>
                        </m:num>
                        <m:den>
                          <m:sSubSup>
                            <m:sSubSupPr>
                              <m:ctrlPr>
                                <a:rPr lang="en-US" i="1">
                                  <a:latin typeface="Cambria Math" panose="02040503050406030204" pitchFamily="18" charset="0"/>
                                </a:rPr>
                              </m:ctrlPr>
                            </m:sSubSupPr>
                            <m:e>
                              <m:r>
                                <a:rPr lang="en-US" i="1">
                                  <a:latin typeface="Cambria Math" panose="02040503050406030204" pitchFamily="18" charset="0"/>
                                </a:rPr>
                                <m:t>𝑇</m:t>
                              </m:r>
                            </m:e>
                            <m:sub>
                              <m:r>
                                <a:rPr lang="en-US" i="1">
                                  <a:latin typeface="Cambria Math" panose="02040503050406030204" pitchFamily="18" charset="0"/>
                                </a:rPr>
                                <m:t>2</m:t>
                              </m:r>
                            </m:sub>
                            <m:sup>
                              <m:r>
                                <a:rPr lang="en-US" i="1">
                                  <a:latin typeface="Cambria Math" panose="02040503050406030204" pitchFamily="18" charset="0"/>
                                </a:rPr>
                                <m:t>2</m:t>
                              </m:r>
                            </m:sup>
                          </m:sSubSup>
                        </m:den>
                      </m:f>
                      <m:r>
                        <a:rPr lang="en-US" i="1">
                          <a:latin typeface="Cambria Math" panose="02040503050406030204" pitchFamily="18" charset="0"/>
                        </a:rPr>
                        <m:t>=</m:t>
                      </m:r>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𝑟</m:t>
                              </m:r>
                            </m:e>
                            <m:sub>
                              <m:r>
                                <a:rPr lang="en-US" i="1">
                                  <a:latin typeface="Cambria Math" panose="02040503050406030204" pitchFamily="18" charset="0"/>
                                </a:rPr>
                                <m:t>1</m:t>
                              </m:r>
                            </m:sub>
                            <m:sup>
                              <m:r>
                                <a:rPr lang="en-US" i="1">
                                  <a:latin typeface="Cambria Math" panose="02040503050406030204" pitchFamily="18" charset="0"/>
                                </a:rPr>
                                <m:t>3</m:t>
                              </m:r>
                            </m:sup>
                          </m:sSubSup>
                        </m:num>
                        <m:den>
                          <m:sSubSup>
                            <m:sSubSupPr>
                              <m:ctrlPr>
                                <a:rPr lang="en-US" i="1">
                                  <a:latin typeface="Cambria Math" panose="02040503050406030204" pitchFamily="18" charset="0"/>
                                </a:rPr>
                              </m:ctrlPr>
                            </m:sSubSupPr>
                            <m:e>
                              <m:r>
                                <a:rPr lang="en-US" i="1">
                                  <a:latin typeface="Cambria Math" panose="02040503050406030204" pitchFamily="18" charset="0"/>
                                </a:rPr>
                                <m:t>𝑟</m:t>
                              </m:r>
                            </m:e>
                            <m:sub>
                              <m:r>
                                <a:rPr lang="en-US" i="1">
                                  <a:latin typeface="Cambria Math" panose="02040503050406030204" pitchFamily="18" charset="0"/>
                                </a:rPr>
                                <m:t>2</m:t>
                              </m:r>
                            </m:sub>
                            <m:sup>
                              <m:r>
                                <a:rPr lang="en-US" i="1">
                                  <a:latin typeface="Cambria Math" panose="02040503050406030204" pitchFamily="18" charset="0"/>
                                </a:rPr>
                                <m:t>3</m:t>
                              </m:r>
                            </m:sup>
                          </m:sSubSup>
                        </m:den>
                      </m:f>
                    </m:oMath>
                  </m:oMathPara>
                </a14:m>
                <a:endParaRPr lang="en-US" dirty="0"/>
              </a:p>
              <a:p>
                <a:endParaRPr lang="en-US" dirty="0"/>
              </a:p>
              <a:p>
                <a:r>
                  <a:rPr lang="en-US" dirty="0"/>
                  <a:t>Watch Kepler’s Third Law video</a:t>
                </a: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3"/>
                <a:stretch>
                  <a:fillRect l="-1923" t="-2005" r="-405"/>
                </a:stretch>
              </a:blipFill>
            </p:spPr>
            <p:txBody>
              <a:bodyPr/>
              <a:lstStyle/>
              <a:p>
                <a:r>
                  <a:rPr lang="en-US">
                    <a:noFill/>
                  </a:rPr>
                  <a:t> </a:t>
                </a:r>
              </a:p>
            </p:txBody>
          </p:sp>
        </mc:Fallback>
      </mc:AlternateContent>
      <p:pic>
        <p:nvPicPr>
          <p:cNvPr id="4" name="Content Placeholder 3">
            <a:extLst>
              <a:ext uri="{FF2B5EF4-FFF2-40B4-BE49-F238E27FC236}">
                <a16:creationId xmlns:a16="http://schemas.microsoft.com/office/drawing/2014/main" id="{EE6CA9AB-0659-4A4E-8542-26522F771C49}"/>
              </a:ext>
            </a:extLst>
          </p:cNvPr>
          <p:cNvPicPr>
            <a:picLocks noGrp="1" noChangeAspect="1"/>
          </p:cNvPicPr>
          <p:nvPr>
            <p:ph sz="half" idx="2"/>
          </p:nvPr>
        </p:nvPicPr>
        <p:blipFill rotWithShape="1">
          <a:blip r:embed="rId4"/>
          <a:srcRect l="52595" t="1486" r="998" b="13764"/>
          <a:stretch/>
        </p:blipFill>
        <p:spPr>
          <a:xfrm>
            <a:off x="6868026" y="1669756"/>
            <a:ext cx="4475747" cy="4475747"/>
          </a:xfrm>
          <a:prstGeom prst="rect">
            <a:avLst/>
          </a:prstGeom>
        </p:spPr>
      </p:pic>
    </p:spTree>
    <p:extLst>
      <p:ext uri="{BB962C8B-B14F-4D97-AF65-F5344CB8AC3E}">
        <p14:creationId xmlns:p14="http://schemas.microsoft.com/office/powerpoint/2010/main" val="209847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5A886-DC22-4201-AABA-13C31522C8B4}"/>
              </a:ext>
            </a:extLst>
          </p:cNvPr>
          <p:cNvSpPr>
            <a:spLocks noGrp="1"/>
          </p:cNvSpPr>
          <p:nvPr>
            <p:ph type="title"/>
          </p:nvPr>
        </p:nvSpPr>
        <p:spPr/>
        <p:txBody>
          <a:bodyPr/>
          <a:lstStyle/>
          <a:p>
            <a:r>
              <a:rPr lang="en-US" dirty="0"/>
              <a:t>5-01 Kepler’s Laws of Planetary Motion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54A7D27-1CF5-48FF-BDD2-D9A089B56394}"/>
                  </a:ext>
                </a:extLst>
              </p:cNvPr>
              <p:cNvSpPr>
                <a:spLocks noGrp="1"/>
              </p:cNvSpPr>
              <p:nvPr>
                <p:ph sz="half" idx="1"/>
              </p:nvPr>
            </p:nvSpPr>
            <p:spPr/>
            <p:txBody>
              <a:bodyPr>
                <a:normAutofit lnSpcReduction="10000"/>
              </a:bodyPr>
              <a:lstStyle/>
              <a:p>
                <a:r>
                  <a:rPr lang="en-US" dirty="0"/>
                  <a:t>Parts of an ellipse</a:t>
                </a:r>
              </a:p>
              <a:p>
                <a:pPr lvl="1"/>
                <a:r>
                  <a:rPr lang="en-US" i="1" dirty="0"/>
                  <a:t>a</a:t>
                </a:r>
                <a:r>
                  <a:rPr lang="en-US" dirty="0"/>
                  <a:t> = semimajor axis (distance from center to vertex)</a:t>
                </a:r>
                <a:r>
                  <a:rPr lang="en-US" b="0" dirty="0"/>
                  <a:t> </a:t>
                </a:r>
              </a:p>
              <a:p>
                <a:pPr lvl="2"/>
                <a14:m>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𝑎</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𝑝</m:t>
                            </m:r>
                          </m:sub>
                        </m:sSub>
                      </m:num>
                      <m:den>
                        <m:r>
                          <a:rPr lang="en-US" b="0" i="1" smtClean="0">
                            <a:latin typeface="Cambria Math" panose="02040503050406030204" pitchFamily="18" charset="0"/>
                          </a:rPr>
                          <m:t>2</m:t>
                        </m:r>
                      </m:den>
                    </m:f>
                  </m:oMath>
                </a14:m>
                <a:endParaRPr lang="en-US" dirty="0"/>
              </a:p>
              <a:p>
                <a:pPr lvl="1"/>
                <a:r>
                  <a:rPr lang="en-US" i="1" dirty="0"/>
                  <a:t>b</a:t>
                </a:r>
                <a:r>
                  <a:rPr lang="en-US" dirty="0"/>
                  <a:t> = </a:t>
                </a:r>
                <a:r>
                  <a:rPr lang="en-US" dirty="0" err="1"/>
                  <a:t>semiminor</a:t>
                </a:r>
                <a:r>
                  <a:rPr lang="en-US" dirty="0"/>
                  <a:t> axis (distance from center to covertex)</a:t>
                </a:r>
                <a:r>
                  <a:rPr lang="en-US" b="0" dirty="0"/>
                  <a:t> </a:t>
                </a:r>
              </a:p>
              <a:p>
                <a:pPr lvl="2"/>
                <a14:m>
                  <m:oMath xmlns:m="http://schemas.openxmlformats.org/officeDocument/2006/math">
                    <m:r>
                      <a:rPr lang="en-US" b="0" i="1" smtClean="0">
                        <a:latin typeface="Cambria Math" panose="02040503050406030204" pitchFamily="18" charset="0"/>
                      </a:rPr>
                      <m:t>𝑏</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𝑎</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𝑏</m:t>
                            </m:r>
                          </m:sub>
                        </m:sSub>
                      </m:e>
                    </m:rad>
                  </m:oMath>
                </a14:m>
                <a:endParaRPr lang="en-US" dirty="0"/>
              </a:p>
              <a:p>
                <a:pPr lvl="1"/>
                <a:r>
                  <a:rPr lang="en-US" i="1" dirty="0"/>
                  <a:t>c</a:t>
                </a:r>
                <a:r>
                  <a:rPr lang="en-US" dirty="0"/>
                  <a:t> = focal length (distance from center to focus)</a:t>
                </a:r>
              </a:p>
              <a:p>
                <a:pPr lvl="2"/>
                <a14:m>
                  <m:oMath xmlns:m="http://schemas.openxmlformats.org/officeDocument/2006/math">
                    <m:r>
                      <a:rPr lang="en-US" b="0" i="1" smtClean="0">
                        <a:latin typeface="Cambria Math" panose="02040503050406030204" pitchFamily="18" charset="0"/>
                      </a:rPr>
                      <m:t>𝑐</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𝑎</m:t>
                        </m:r>
                      </m:sub>
                    </m:sSub>
                    <m:r>
                      <a:rPr lang="en-US" b="0" i="1" smtClean="0">
                        <a:latin typeface="Cambria Math" panose="02040503050406030204" pitchFamily="18" charset="0"/>
                      </a:rPr>
                      <m:t>−</m:t>
                    </m:r>
                    <m:r>
                      <a:rPr lang="en-US" b="0" i="1" smtClean="0">
                        <a:latin typeface="Cambria Math" panose="02040503050406030204" pitchFamily="18" charset="0"/>
                      </a:rPr>
                      <m:t>𝑎</m:t>
                    </m:r>
                  </m:oMath>
                </a14:m>
                <a:endParaRPr lang="en-US" dirty="0"/>
              </a:p>
              <a:p>
                <a:r>
                  <a:rPr lang="en-US" dirty="0"/>
                  <a:t>Area of ellipse</a:t>
                </a:r>
              </a:p>
              <a:p>
                <a:pPr lvl="1"/>
                <a14:m>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𝜋</m:t>
                    </m:r>
                    <m:r>
                      <a:rPr lang="en-US" b="0" i="1" smtClean="0">
                        <a:latin typeface="Cambria Math" panose="02040503050406030204" pitchFamily="18" charset="0"/>
                      </a:rPr>
                      <m:t>𝑎𝑏</m:t>
                    </m:r>
                  </m:oMath>
                </a14:m>
                <a:endParaRPr lang="en-US" i="1" dirty="0"/>
              </a:p>
            </p:txBody>
          </p:sp>
        </mc:Choice>
        <mc:Fallback xmlns="">
          <p:sp>
            <p:nvSpPr>
              <p:cNvPr id="3" name="Content Placeholder 2">
                <a:extLst>
                  <a:ext uri="{FF2B5EF4-FFF2-40B4-BE49-F238E27FC236}">
                    <a16:creationId xmlns:a16="http://schemas.microsoft.com/office/drawing/2014/main" id="{554A7D27-1CF5-48FF-BDD2-D9A089B56394}"/>
                  </a:ext>
                </a:extLst>
              </p:cNvPr>
              <p:cNvSpPr>
                <a:spLocks noGrp="1" noRot="1" noChangeAspect="1" noMove="1" noResize="1" noEditPoints="1" noAdjustHandles="1" noChangeArrowheads="1" noChangeShapeType="1" noTextEdit="1"/>
              </p:cNvSpPr>
              <p:nvPr>
                <p:ph sz="half" idx="1"/>
              </p:nvPr>
            </p:nvSpPr>
            <p:spPr>
              <a:blipFill>
                <a:blip r:embed="rId3"/>
                <a:stretch>
                  <a:fillRect l="-1822" t="-2830" r="-2935"/>
                </a:stretch>
              </a:blipFill>
            </p:spPr>
            <p:txBody>
              <a:bodyPr/>
              <a:lstStyle/>
              <a:p>
                <a:r>
                  <a:rPr lang="en-US">
                    <a:noFill/>
                  </a:rPr>
                  <a:t> </a:t>
                </a:r>
              </a:p>
            </p:txBody>
          </p:sp>
        </mc:Fallback>
      </mc:AlternateContent>
      <p:pic>
        <p:nvPicPr>
          <p:cNvPr id="6" name="Content Placeholder 5">
            <a:extLst>
              <a:ext uri="{FF2B5EF4-FFF2-40B4-BE49-F238E27FC236}">
                <a16:creationId xmlns:a16="http://schemas.microsoft.com/office/drawing/2014/main" id="{1B1A5F48-6DF4-4FA4-8B10-166E977DEBD1}"/>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t="19685" b="20360"/>
          <a:stretch/>
        </p:blipFill>
        <p:spPr>
          <a:xfrm>
            <a:off x="6648157" y="1348422"/>
            <a:ext cx="5164137" cy="3096127"/>
          </a:xfrm>
        </p:spPr>
      </p:pic>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EA2D4AB9-89B8-415F-A3EF-F82C40078A47}"/>
                  </a:ext>
                </a:extLst>
              </p:cNvPr>
              <p:cNvSpPr txBox="1">
                <a:spLocks/>
              </p:cNvSpPr>
              <p:nvPr/>
            </p:nvSpPr>
            <p:spPr>
              <a:xfrm>
                <a:off x="6172202" y="4421689"/>
                <a:ext cx="6019800" cy="206800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Eccentricity</a:t>
                </a:r>
              </a:p>
              <a:p>
                <a:pPr lvl="1"/>
                <a:r>
                  <a:rPr lang="en-US" dirty="0"/>
                  <a:t>Measure of how stretched out an ellipse is</a:t>
                </a:r>
              </a:p>
              <a:p>
                <a:pPr lvl="1"/>
                <a14:m>
                  <m:oMath xmlns:m="http://schemas.openxmlformats.org/officeDocument/2006/math">
                    <m:r>
                      <a:rPr lang="en-US" b="0" i="1" smtClean="0">
                        <a:latin typeface="Cambria Math" panose="02040503050406030204" pitchFamily="18" charset="0"/>
                      </a:rPr>
                      <m:t>𝑒</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𝑐</m:t>
                        </m:r>
                      </m:num>
                      <m:den>
                        <m:r>
                          <a:rPr lang="en-US" b="0" i="1" smtClean="0">
                            <a:latin typeface="Cambria Math" panose="02040503050406030204" pitchFamily="18" charset="0"/>
                          </a:rPr>
                          <m:t>𝑎</m:t>
                        </m:r>
                      </m:den>
                    </m:f>
                  </m:oMath>
                </a14:m>
                <a:endParaRPr lang="en-US" b="0" dirty="0"/>
              </a:p>
              <a:p>
                <a:pPr lvl="1"/>
                <a:r>
                  <a:rPr lang="en-US" i="1" dirty="0"/>
                  <a:t>e</a:t>
                </a:r>
                <a:r>
                  <a:rPr lang="en-US" dirty="0"/>
                  <a:t> = 0 circle, </a:t>
                </a:r>
                <a:r>
                  <a:rPr lang="en-US" i="1" dirty="0"/>
                  <a:t>e</a:t>
                </a:r>
                <a:r>
                  <a:rPr lang="en-US" dirty="0"/>
                  <a:t> = 1 line</a:t>
                </a:r>
                <a:endParaRPr lang="en-US" i="1" dirty="0"/>
              </a:p>
              <a:p>
                <a:pPr lvl="1"/>
                <a:endParaRPr lang="en-US" i="1" dirty="0"/>
              </a:p>
            </p:txBody>
          </p:sp>
        </mc:Choice>
        <mc:Fallback xmlns="">
          <p:sp>
            <p:nvSpPr>
              <p:cNvPr id="7" name="Content Placeholder 2">
                <a:extLst>
                  <a:ext uri="{FF2B5EF4-FFF2-40B4-BE49-F238E27FC236}">
                    <a16:creationId xmlns:a16="http://schemas.microsoft.com/office/drawing/2014/main" id="{EA2D4AB9-89B8-415F-A3EF-F82C40078A47}"/>
                  </a:ext>
                </a:extLst>
              </p:cNvPr>
              <p:cNvSpPr txBox="1">
                <a:spLocks noRot="1" noChangeAspect="1" noMove="1" noResize="1" noEditPoints="1" noAdjustHandles="1" noChangeArrowheads="1" noChangeShapeType="1" noTextEdit="1"/>
              </p:cNvSpPr>
              <p:nvPr/>
            </p:nvSpPr>
            <p:spPr>
              <a:xfrm>
                <a:off x="6172202" y="4421689"/>
                <a:ext cx="6019800" cy="2068009"/>
              </a:xfrm>
              <a:prstGeom prst="rect">
                <a:avLst/>
              </a:prstGeom>
              <a:blipFill>
                <a:blip r:embed="rId5"/>
                <a:stretch>
                  <a:fillRect l="-1621" t="-6471" b="-5294"/>
                </a:stretch>
              </a:blipFill>
            </p:spPr>
            <p:txBody>
              <a:bodyPr/>
              <a:lstStyle/>
              <a:p>
                <a:r>
                  <a:rPr lang="en-US">
                    <a:noFill/>
                  </a:rPr>
                  <a:t> </a:t>
                </a:r>
              </a:p>
            </p:txBody>
          </p:sp>
        </mc:Fallback>
      </mc:AlternateContent>
    </p:spTree>
    <p:extLst>
      <p:ext uri="{BB962C8B-B14F-4D97-AF65-F5344CB8AC3E}">
        <p14:creationId xmlns:p14="http://schemas.microsoft.com/office/powerpoint/2010/main" val="226526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Harlow-Cambria">
      <a:majorFont>
        <a:latin typeface="Harlow Solid Italic"/>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Outer-Space-PowerPoint-Template</Template>
  <TotalTime>3370</TotalTime>
  <Words>2193</Words>
  <Application>Microsoft Office PowerPoint</Application>
  <PresentationFormat>Widescreen</PresentationFormat>
  <Paragraphs>283</Paragraphs>
  <Slides>33</Slides>
  <Notes>33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Cambria</vt:lpstr>
      <vt:lpstr>Cambria Math</vt:lpstr>
      <vt:lpstr>Comic Sans MS</vt:lpstr>
      <vt:lpstr>Harlow Solid Italic</vt:lpstr>
      <vt:lpstr>Symbol</vt:lpstr>
      <vt:lpstr>Office Theme</vt:lpstr>
      <vt:lpstr>Kepler’s Laws and Gravity</vt:lpstr>
      <vt:lpstr>Credits</vt:lpstr>
      <vt:lpstr>5-01 Kepler’s Laws of Planetary Motion</vt:lpstr>
      <vt:lpstr>5-01 Kepler’s Laws of Planetary Motion</vt:lpstr>
      <vt:lpstr>5-01 Kepler’s Laws of Planetary Motion</vt:lpstr>
      <vt:lpstr>5-01 Kepler’s Laws of Planetary Motion</vt:lpstr>
      <vt:lpstr>5-01 Kepler’s Laws of Planetary Motion</vt:lpstr>
      <vt:lpstr>5-01 Kepler’s Laws of Planetary Motion</vt:lpstr>
      <vt:lpstr>5-01 Kepler’s Laws of Planetary Motion</vt:lpstr>
      <vt:lpstr>5-01 Kepler’s Laws of Planetary Motion</vt:lpstr>
      <vt:lpstr>5-01 Kepler’s Laws of Planetary Motion</vt:lpstr>
      <vt:lpstr>5-01 Kepler’s Laws of Planetary Motion</vt:lpstr>
      <vt:lpstr>5-02 Weight and Gravity</vt:lpstr>
      <vt:lpstr>5-02 Weight and Gravity</vt:lpstr>
      <vt:lpstr>5-02 Weight and Gravity</vt:lpstr>
      <vt:lpstr>5-02 Weight and Gravity</vt:lpstr>
      <vt:lpstr>5-02 Weight and Gravity</vt:lpstr>
      <vt:lpstr>5-02 Weight and Gravity</vt:lpstr>
      <vt:lpstr>5-02 Weight and Gravity</vt:lpstr>
      <vt:lpstr>5-02 Weight and Gravity</vt:lpstr>
      <vt:lpstr>5-03 Satellites</vt:lpstr>
      <vt:lpstr>5-03 Satellites</vt:lpstr>
      <vt:lpstr>5-03 Satellites</vt:lpstr>
      <vt:lpstr>5-03 Satellites</vt:lpstr>
      <vt:lpstr>5-03 Satellites</vt:lpstr>
      <vt:lpstr>5-03 Satellites</vt:lpstr>
      <vt:lpstr>5-03 Satellites</vt:lpstr>
      <vt:lpstr>5-03 Satellites</vt:lpstr>
      <vt:lpstr>5-03 Satellites</vt:lpstr>
      <vt:lpstr>5-03 Satellites</vt:lpstr>
      <vt:lpstr>5-03 Satellites</vt:lpstr>
      <vt:lpstr>5-03 Satellites</vt:lpstr>
      <vt:lpstr>5-03 Satellites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Kepler’s Laws and Gravity</dc:title>
  <dc:creator>Richard Wright</dc:creator>
  <cp:lastModifiedBy>Richard Wright</cp:lastModifiedBy>
  <cp:revision>35</cp:revision>
  <dcterms:created xsi:type="dcterms:W3CDTF">2023-02-08T18:57:07Z</dcterms:created>
  <dcterms:modified xsi:type="dcterms:W3CDTF">2024-07-31T13:29:37Z</dcterms:modified>
</cp:coreProperties>
</file>